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autoCompressPictures="0">
  <p:sldMasterIdLst>
    <p:sldMasterId id="2147483821" r:id="rId1"/>
  </p:sldMasterIdLst>
  <p:notesMasterIdLst>
    <p:notesMasterId r:id="rId2"/>
  </p:notesMasterIdLst>
  <p:handoutMasterIdLst>
    <p:handoutMasterId r:id="rId3"/>
  </p:handoutMasterIdLst>
  <p:sldIdLst>
    <p:sldId id="298" r:id="rId4"/>
    <p:sldId id="339" r:id="rId5"/>
    <p:sldId id="340" r:id="rId6"/>
    <p:sldId id="341" r:id="rId7"/>
    <p:sldId id="342" r:id="rId8"/>
    <p:sldId id="343" r:id="rId9"/>
    <p:sldId id="344" r:id="rId10"/>
    <p:sldId id="345" r:id="rId11"/>
    <p:sldId id="346" r:id="rId12"/>
    <p:sldId id="347" r:id="rId13"/>
    <p:sldId id="348" r:id="rId14"/>
    <p:sldId id="349" r:id="rId15"/>
    <p:sldId id="350" r:id="rId16"/>
    <p:sldId id="351" r:id="rId17"/>
    <p:sldId id="352" r:id="rId18"/>
    <p:sldId id="353" r:id="rId19"/>
    <p:sldId id="354" r:id="rId20"/>
    <p:sldId id="355" r:id="rId21"/>
    <p:sldId id="356" r:id="rId22"/>
    <p:sldId id="357" r:id="rId23"/>
    <p:sldId id="358" r:id="rId24"/>
    <p:sldId id="359" r:id="rId25"/>
    <p:sldId id="360" r:id="rId26"/>
    <p:sldId id="361" r:id="rId27"/>
    <p:sldId id="362" r:id="rId28"/>
    <p:sldId id="363" r:id="rId29"/>
    <p:sldId id="364" r:id="rId30"/>
    <p:sldId id="365" r:id="rId31"/>
    <p:sldId id="366" r:id="rId32"/>
    <p:sldId id="367" r:id="rId33"/>
    <p:sldId id="368" r:id="rId34"/>
    <p:sldId id="369" r:id="rId35"/>
    <p:sldId id="370" r:id="rId36"/>
    <p:sldId id="371" r:id="rId37"/>
    <p:sldId id="372" r:id="rId38"/>
    <p:sldId id="373" r:id="rId39"/>
    <p:sldId id="374" r:id="rId40"/>
    <p:sldId id="375" r:id="rId41"/>
    <p:sldId id="376" r:id="rId42"/>
    <p:sldId id="377" r:id="rId43"/>
  </p:sldIdLst>
  <p:sldSz cx="12192000" cy="6858000"/>
  <p:notesSz cx="6858000" cy="9144000"/>
  <p:defaultTextStyle>
    <a:defPPr rtl="0">
      <a:defRPr lang="ko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prnPr scaleToFitPaper="1"/>
  <p:showPr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1A66EDD-3DAB-4C5B-A090-DC80EC1FD486}" styleName="Normal Style 1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lum val="9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lum val="8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lum val="8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>
    <p:restoredLeft sz="14995" autoAdjust="0"/>
    <p:restoredTop sz="94619" autoAdjust="0"/>
  </p:normalViewPr>
  <p:slideViewPr>
    <p:cSldViewPr snapToGrid="0">
      <p:cViewPr varScale="1">
        <p:scale>
          <a:sx n="100" d="100"/>
          <a:sy n="100" d="100"/>
        </p:scale>
        <p:origin x="870" y="114"/>
      </p:cViewPr>
      <p:guideLst>
        <p:guide orient="horz" pos="2159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3552" y="72"/>
      </p:cViewPr>
      <p:guideLst>
        <p:guide orient="horz" pos="2879"/>
        <p:guide pos="2159"/>
      </p:guideLst>
    </p:cSldViewPr>
  </p:notes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7.xml"  /><Relationship Id="rId11" Type="http://schemas.openxmlformats.org/officeDocument/2006/relationships/slide" Target="slides/slide8.xml"  /><Relationship Id="rId12" Type="http://schemas.openxmlformats.org/officeDocument/2006/relationships/slide" Target="slides/slide9.xml"  /><Relationship Id="rId13" Type="http://schemas.openxmlformats.org/officeDocument/2006/relationships/slide" Target="slides/slide10.xml"  /><Relationship Id="rId14" Type="http://schemas.openxmlformats.org/officeDocument/2006/relationships/slide" Target="slides/slide11.xml"  /><Relationship Id="rId15" Type="http://schemas.openxmlformats.org/officeDocument/2006/relationships/slide" Target="slides/slide12.xml"  /><Relationship Id="rId16" Type="http://schemas.openxmlformats.org/officeDocument/2006/relationships/slide" Target="slides/slide13.xml"  /><Relationship Id="rId17" Type="http://schemas.openxmlformats.org/officeDocument/2006/relationships/slide" Target="slides/slide14.xml"  /><Relationship Id="rId18" Type="http://schemas.openxmlformats.org/officeDocument/2006/relationships/slide" Target="slides/slide15.xml"  /><Relationship Id="rId19" Type="http://schemas.openxmlformats.org/officeDocument/2006/relationships/slide" Target="slides/slide16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7.xml"  /><Relationship Id="rId21" Type="http://schemas.openxmlformats.org/officeDocument/2006/relationships/slide" Target="slides/slide18.xml"  /><Relationship Id="rId22" Type="http://schemas.openxmlformats.org/officeDocument/2006/relationships/slide" Target="slides/slide19.xml"  /><Relationship Id="rId23" Type="http://schemas.openxmlformats.org/officeDocument/2006/relationships/slide" Target="slides/slide20.xml"  /><Relationship Id="rId24" Type="http://schemas.openxmlformats.org/officeDocument/2006/relationships/slide" Target="slides/slide21.xml"  /><Relationship Id="rId25" Type="http://schemas.openxmlformats.org/officeDocument/2006/relationships/slide" Target="slides/slide22.xml"  /><Relationship Id="rId26" Type="http://schemas.openxmlformats.org/officeDocument/2006/relationships/slide" Target="slides/slide23.xml"  /><Relationship Id="rId27" Type="http://schemas.openxmlformats.org/officeDocument/2006/relationships/slide" Target="slides/slide24.xml"  /><Relationship Id="rId28" Type="http://schemas.openxmlformats.org/officeDocument/2006/relationships/slide" Target="slides/slide25.xml"  /><Relationship Id="rId29" Type="http://schemas.openxmlformats.org/officeDocument/2006/relationships/slide" Target="slides/slide26.xml"  /><Relationship Id="rId3" Type="http://schemas.openxmlformats.org/officeDocument/2006/relationships/handoutMaster" Target="handoutMasters/handoutMaster1.xml"  /><Relationship Id="rId30" Type="http://schemas.openxmlformats.org/officeDocument/2006/relationships/slide" Target="slides/slide27.xml"  /><Relationship Id="rId31" Type="http://schemas.openxmlformats.org/officeDocument/2006/relationships/slide" Target="slides/slide28.xml"  /><Relationship Id="rId32" Type="http://schemas.openxmlformats.org/officeDocument/2006/relationships/slide" Target="slides/slide29.xml"  /><Relationship Id="rId33" Type="http://schemas.openxmlformats.org/officeDocument/2006/relationships/slide" Target="slides/slide30.xml"  /><Relationship Id="rId34" Type="http://schemas.openxmlformats.org/officeDocument/2006/relationships/slide" Target="slides/slide31.xml"  /><Relationship Id="rId35" Type="http://schemas.openxmlformats.org/officeDocument/2006/relationships/slide" Target="slides/slide32.xml"  /><Relationship Id="rId36" Type="http://schemas.openxmlformats.org/officeDocument/2006/relationships/slide" Target="slides/slide33.xml"  /><Relationship Id="rId37" Type="http://schemas.openxmlformats.org/officeDocument/2006/relationships/slide" Target="slides/slide34.xml"  /><Relationship Id="rId38" Type="http://schemas.openxmlformats.org/officeDocument/2006/relationships/slide" Target="slides/slide35.xml"  /><Relationship Id="rId39" Type="http://schemas.openxmlformats.org/officeDocument/2006/relationships/slide" Target="slides/slide36.xml"  /><Relationship Id="rId4" Type="http://schemas.openxmlformats.org/officeDocument/2006/relationships/slide" Target="slides/slide1.xml"  /><Relationship Id="rId40" Type="http://schemas.openxmlformats.org/officeDocument/2006/relationships/slide" Target="slides/slide37.xml"  /><Relationship Id="rId41" Type="http://schemas.openxmlformats.org/officeDocument/2006/relationships/slide" Target="slides/slide38.xml"  /><Relationship Id="rId42" Type="http://schemas.openxmlformats.org/officeDocument/2006/relationships/slide" Target="slides/slide39.xml"  /><Relationship Id="rId43" Type="http://schemas.openxmlformats.org/officeDocument/2006/relationships/slide" Target="slides/slide40.xml"  /><Relationship Id="rId44" Type="http://schemas.openxmlformats.org/officeDocument/2006/relationships/presProps" Target="presProps.xml"  /><Relationship Id="rId45" Type="http://schemas.openxmlformats.org/officeDocument/2006/relationships/viewProps" Target="viewProps.xml"  /><Relationship Id="rId46" Type="http://schemas.openxmlformats.org/officeDocument/2006/relationships/theme" Target="theme/theme1.xml"  /><Relationship Id="rId47" Type="http://schemas.openxmlformats.org/officeDocument/2006/relationships/tableStyles" Target="tableStyles.xml"  /><Relationship Id="rId5" Type="http://schemas.openxmlformats.org/officeDocument/2006/relationships/slide" Target="slides/slide2.xml"  /><Relationship Id="rId6" Type="http://schemas.openxmlformats.org/officeDocument/2006/relationships/slide" Target="slides/slide3.xml"  /><Relationship Id="rId7" Type="http://schemas.openxmlformats.org/officeDocument/2006/relationships/slide" Target="slides/slide4.xml"  /><Relationship Id="rId8" Type="http://schemas.openxmlformats.org/officeDocument/2006/relationships/slide" Target="slides/slide5.xml"  /><Relationship Id="rId9" Type="http://schemas.openxmlformats.org/officeDocument/2006/relationships/slide" Target="slides/slide6.xml"  /></Relationships>
</file>

<file path=ppt/handoutMasters/_rels/handout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3.xml"  /></Relationships>
</file>

<file path=ppt/handoutMasters/handoutMaster1.xml><?xml version="1.0" encoding="utf-8"?>
<p:handout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>
                <a:latin typeface="+mj-lt"/>
              </a:rPr>
              <a:t/>
            </a:r>
            <a:endParaRPr lang="ko-KR" altLang="en-US">
              <a:latin typeface="+mj-lt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4DC8A66B-0E4E-43CF-AC25-E1F5C9480790}" type="datetime1">
              <a:rPr lang="ko-KR" altLang="en-US">
                <a:latin typeface="+mj-lt"/>
              </a:rPr>
              <a:pPr lvl="0">
                <a:defRPr/>
              </a:pPr>
              <a:t>2024-10-25</a:t>
            </a:fld>
            <a:endParaRPr lang="ko-KR" altLang="en-US">
              <a:latin typeface="+mj-lt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>
                <a:latin typeface="+mj-lt"/>
              </a:rPr>
              <a:t/>
            </a:r>
            <a:endParaRPr lang="ko-KR" altLang="en-US">
              <a:latin typeface="+mj-lt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DE587B52-5972-46E8-9E70-25E60BD3C3B3}" type="slidenum">
              <a:rPr lang="en-US" altLang="ko-KR">
                <a:latin typeface="+mj-lt"/>
              </a:rPr>
              <a:pPr lvl="0">
                <a:defRPr/>
              </a:pPr>
              <a:t>‹#›</a:t>
            </a:fld>
            <a:endParaRPr lang="ko-KR" altLang="en-US">
              <a:latin typeface="+mj-lt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>
                <a:latin typeface="+mj-ea"/>
                <a:ea typeface="+mj-ea"/>
              </a:defRPr>
            </a:lvl1pPr>
          </a:lstStyle>
          <a:p>
            <a:pPr lvl="0">
              <a:defRPr/>
            </a:pPr>
            <a:fld id="{46F79D57-BC44-4965-82C0-A50C4CBDD07F}" type="datetime1">
              <a:rPr lang="ko-KR" altLang="en-US"/>
              <a:pPr lvl="0">
                <a:defRPr/>
              </a:pPr>
              <a:t>2024-10-25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rt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 rtl="0">
              <a:defRPr/>
            </a:pPr>
            <a:r>
              <a:rPr lang="ko-KR" altLang="en-US"/>
              <a:t>마스터 텍스트 스타일을 편집하려면 클릭하세요</a:t>
            </a:r>
            <a:r>
              <a:rPr lang="en-US" altLang="ko-KR"/>
              <a:t>.</a:t>
            </a:r>
            <a:endParaRPr lang="en-US" altLang="ko-KR"/>
          </a:p>
          <a:p>
            <a:pPr lvl="1" rtl="0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 rtl="0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 rtl="0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 rtl="0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>
                <a:latin typeface="+mj-ea"/>
                <a:ea typeface="+mj-ea"/>
              </a:defRPr>
            </a:lvl1pPr>
          </a:lstStyle>
          <a:p>
            <a:pPr lvl="0">
              <a:defRPr/>
            </a:pPr>
            <a:fld id="{F7475197-EF76-48B8-96B8-921BFA77342C}" type="slidenum">
              <a:rPr lang="en-US" altLang="ko-KR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맑은 고딕"/>
        <a:ea typeface="맑은 고딕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맑은 고딕"/>
        <a:ea typeface="맑은 고딕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맑은 고딕"/>
        <a:ea typeface="맑은 고딕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맑은 고딕"/>
        <a:ea typeface="맑은 고딕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맑은 고딕"/>
        <a:ea typeface="맑은 고딕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>
              <a:defRPr/>
            </a:pPr>
            <a:fld id="{F7475197-EF76-48B8-96B8-921BFA77342C}" type="slidenum">
              <a:rPr lang="en-US" altLang="ko-KR">
                <a:latin typeface="맑은 고딕"/>
                <a:ea typeface="맑은 고딕"/>
              </a:rPr>
              <a:pPr rtl="0">
                <a:defRPr/>
              </a:pPr>
              <a:t>1</a:t>
            </a:fld>
            <a:endParaRPr lang="ko-KR" altLang="en-US">
              <a:latin typeface="맑은 고딕"/>
              <a:ea typeface="맑은 고딕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1" matchingName="제목 슬라이드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ctrTitle" idx="0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pPr rtl="0">
              <a:defRPr/>
            </a:pPr>
            <a:r>
              <a:rPr lang="ko-KR" altLang="en-US"/>
              <a:t>클릭하여 마스터 부제목 스타일 편집</a:t>
            </a:r>
            <a:endParaRPr lang="ko-KR" altLang="en-US"/>
          </a:p>
        </p:txBody>
      </p:sp>
      <p:cxnSp>
        <p:nvCxnSpPr>
          <p:cNvPr id="9" name="직선 연결선(S) 8"/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>
              <a:defRPr/>
            </a:pPr>
            <a:fld id="{78718938-5127-48A7-ADEF-D7331CE3B950}" type="datetime1">
              <a:rPr lang="ko-KR" altLang="en-US"/>
              <a:pPr rtl="0">
                <a:defRPr/>
              </a:pPr>
              <a:t>2024-10-25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>
              <a:defRPr/>
            </a:pPr>
            <a:fld id="{3A98EE3D-8CD1-4C3F-BD1C-C98C9596463C}" type="slidenum">
              <a:rPr lang="en-US" altLang="ko-KR"/>
              <a:pPr rt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10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DEFAULT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lide Number Placeholder 0"/>
          <p:cNvSpPr>
            <a:spLocks noGrp="1"/>
          </p:cNvSpPr>
          <p:nvPr>
            <p:ph type="sldNum" sz="quarter" idx="4294967295"/>
          </p:nvPr>
        </p:nvSpPr>
        <p:spPr>
          <a:xfrm>
            <a:off x="0" y="0"/>
            <a:ext cx="1066667" cy="400000"/>
          </a:xfrm>
          <a:prstGeom prst="rect">
            <a:avLst/>
          </a:prstGeom>
        </p:spPr>
        <p:txBody>
          <a:bodyPr/>
          <a:lstStyle>
            <a:lvl1pPr/>
          </a:lstStyle>
          <a:p>
            <a:pPr algn="l">
              <a:defRPr/>
            </a:pPr>
            <a:fld id="{F7021451-1387-4CA6-816F-3879F97B5CBC}" type="slidenum">
              <a:rPr lang="en-US" b="0"/>
              <a:pPr algn="l"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제목 및 내용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rt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rtl="0">
              <a:defRPr/>
            </a:pPr>
            <a:r>
              <a:rPr lang="ko-KR" altLang="en-US"/>
              <a:t>마스터 텍스트 스타일을 편집하려면 클릭</a:t>
            </a:r>
            <a:endParaRPr lang="ko-KR" altLang="en-US"/>
          </a:p>
          <a:p>
            <a:pPr lvl="1" rtl="0">
              <a:defRPr/>
            </a:pPr>
            <a:r>
              <a:rPr lang="ko-KR" altLang="en-US"/>
              <a:t>두 번째 수준</a:t>
            </a:r>
            <a:endParaRPr lang="ko-KR" altLang="en-US"/>
          </a:p>
          <a:p>
            <a:pPr lvl="2" rtl="0">
              <a:defRPr/>
            </a:pPr>
            <a:r>
              <a:rPr lang="ko-KR" altLang="en-US"/>
              <a:t>세 번째 수준</a:t>
            </a:r>
            <a:endParaRPr lang="ko-KR" altLang="en-US"/>
          </a:p>
          <a:p>
            <a:pPr lvl="3" rtl="0">
              <a:defRPr/>
            </a:pPr>
            <a:r>
              <a:rPr lang="ko-KR" altLang="en-US"/>
              <a:t>네 번째 수준</a:t>
            </a:r>
            <a:endParaRPr lang="ko-KR" altLang="en-US"/>
          </a:p>
          <a:p>
            <a:pPr lvl="4" rtl="0">
              <a:defRPr/>
            </a:pPr>
            <a:r>
              <a:rPr lang="ko-KR" altLang="en-US"/>
              <a:t>다섯 번째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>
              <a:defRPr/>
            </a:pPr>
            <a:fld id="{E0F691F6-DFD4-495C-9464-E0A8BC8F3435}" type="datetime1">
              <a:rPr lang="ko-KR" altLang="en-US"/>
              <a:pPr rtl="0">
                <a:defRPr/>
              </a:pPr>
              <a:t>2024-10-25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>
              <a:defRPr/>
            </a:pPr>
            <a:fld id="{3A98EE3D-8CD1-4C3F-BD1C-C98C9596463C}" type="slidenum">
              <a:rPr lang="en-US" altLang="ko-KR"/>
              <a:pPr rt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3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1" matchingName="구역 머리글" type="secHead" preserve="1">
  <p:cSld name="구역 머리글"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>
              <a:defRPr/>
            </a:pPr>
            <a:r>
              <a:rPr lang="ko-KR" altLang="en-US"/>
              <a:t>마스터 텍스트 스타일을 편집하려면 클릭</a:t>
            </a:r>
            <a:endParaRPr lang="ko-KR" altLang="en-US"/>
          </a:p>
        </p:txBody>
      </p:sp>
      <p:cxnSp>
        <p:nvCxnSpPr>
          <p:cNvPr id="9" name="직선 연결선(S) 8"/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>
              <a:defRPr/>
            </a:pPr>
            <a:fld id="{D1EA9843-C397-4C77-A926-B3EB33000078}" type="datetime1">
              <a:rPr lang="ko-KR" altLang="en-US"/>
              <a:pPr rtl="0">
                <a:defRPr/>
              </a:pPr>
              <a:t>2024-10-25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>
              <a:defRPr/>
            </a:pPr>
            <a:fld id="{3A98EE3D-8CD1-4C3F-BD1C-C98C9596463C}" type="slidenum">
              <a:rPr lang="en-US" altLang="ko-KR"/>
              <a:pPr rt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4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내용 2개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/>
          <p:cNvSpPr>
            <a:spLocks noGrp="1"/>
          </p:cNvSpPr>
          <p:nvPr>
            <p:ph type="title" idx="0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pPr rt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 rtl="0">
              <a:defRPr/>
            </a:pPr>
            <a:r>
              <a:rPr lang="ko-KR" altLang="en-US"/>
              <a:t>마스터 텍스트 스타일을 편집하려면 클릭</a:t>
            </a:r>
            <a:endParaRPr lang="ko-KR" altLang="en-US"/>
          </a:p>
          <a:p>
            <a:pPr lvl="1" rtl="0">
              <a:defRPr/>
            </a:pPr>
            <a:r>
              <a:rPr lang="ko-KR" altLang="en-US"/>
              <a:t>두 번째 수준</a:t>
            </a:r>
            <a:endParaRPr lang="ko-KR" altLang="en-US"/>
          </a:p>
          <a:p>
            <a:pPr lvl="2" rtl="0">
              <a:defRPr/>
            </a:pPr>
            <a:r>
              <a:rPr lang="ko-KR" altLang="en-US"/>
              <a:t>세 번째 수준</a:t>
            </a:r>
            <a:endParaRPr lang="ko-KR" altLang="en-US"/>
          </a:p>
          <a:p>
            <a:pPr lvl="3" rtl="0">
              <a:defRPr/>
            </a:pPr>
            <a:r>
              <a:rPr lang="ko-KR" altLang="en-US"/>
              <a:t>네 번째 수준</a:t>
            </a:r>
            <a:endParaRPr lang="ko-KR" altLang="en-US"/>
          </a:p>
          <a:p>
            <a:pPr lvl="4" rtl="0">
              <a:defRPr/>
            </a:pPr>
            <a:r>
              <a:rPr lang="ko-KR" altLang="en-US"/>
              <a:t>다섯 번째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 rtl="0">
              <a:defRPr/>
            </a:pPr>
            <a:r>
              <a:rPr lang="ko-KR" altLang="en-US"/>
              <a:t>마스터 텍스트 스타일을 편집하려면 클릭</a:t>
            </a:r>
            <a:endParaRPr lang="ko-KR" altLang="en-US"/>
          </a:p>
          <a:p>
            <a:pPr lvl="1" rtl="0">
              <a:defRPr/>
            </a:pPr>
            <a:r>
              <a:rPr lang="ko-KR" altLang="en-US"/>
              <a:t>두 번째 수준</a:t>
            </a:r>
            <a:endParaRPr lang="ko-KR" altLang="en-US"/>
          </a:p>
          <a:p>
            <a:pPr lvl="2" rtl="0">
              <a:defRPr/>
            </a:pPr>
            <a:r>
              <a:rPr lang="ko-KR" altLang="en-US"/>
              <a:t>세 번째 수준</a:t>
            </a:r>
            <a:endParaRPr lang="ko-KR" altLang="en-US"/>
          </a:p>
          <a:p>
            <a:pPr lvl="3" rtl="0">
              <a:defRPr/>
            </a:pPr>
            <a:r>
              <a:rPr lang="ko-KR" altLang="en-US"/>
              <a:t>네 번째 수준</a:t>
            </a:r>
            <a:endParaRPr lang="ko-KR" altLang="en-US"/>
          </a:p>
          <a:p>
            <a:pPr lvl="4" rtl="0">
              <a:defRPr/>
            </a:pPr>
            <a:r>
              <a:rPr lang="ko-KR" altLang="en-US"/>
              <a:t>다섯 번째 수준</a:t>
            </a:r>
            <a:endParaRPr lang="ko-KR" altLang="en-US"/>
          </a:p>
        </p:txBody>
      </p:sp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>
              <a:defRPr/>
            </a:pPr>
            <a:fld id="{073D6FF6-8A55-4513-9B8C-EA23816299A7}" type="datetime1">
              <a:rPr lang="ko-KR" altLang="en-US"/>
              <a:pPr rtl="0">
                <a:defRPr/>
              </a:pPr>
              <a:t>2024-10-25</a:t>
            </a:fld>
            <a:endParaRPr lang="ko-KR" altLang="en-US"/>
          </a:p>
        </p:txBody>
      </p:sp>
      <p:sp>
        <p:nvSpPr>
          <p:cNvPr id="9" name="바닥글 개체 틀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>
              <a:defRPr/>
            </a:pPr>
            <a:fld id="{3A98EE3D-8CD1-4C3F-BD1C-C98C9596463C}" type="slidenum">
              <a:rPr lang="en-US" altLang="ko-KR"/>
              <a:pPr rt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5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비교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9"/>
          <p:cNvSpPr>
            <a:spLocks noGrp="1"/>
          </p:cNvSpPr>
          <p:nvPr>
            <p:ph type="title" idx="0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pPr rt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>
              <a:defRPr/>
            </a:pPr>
            <a:r>
              <a:rPr lang="ko-KR" altLang="en-US"/>
              <a:t>마스터 텍스트 스타일을 편집하려면 클릭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 rtl="0">
              <a:defRPr/>
            </a:pPr>
            <a:r>
              <a:rPr lang="ko-KR" altLang="en-US"/>
              <a:t>마스터 텍스트 스타일을 편집하려면 클릭</a:t>
            </a:r>
            <a:endParaRPr lang="ko-KR" altLang="en-US"/>
          </a:p>
          <a:p>
            <a:pPr lvl="1" rtl="0">
              <a:defRPr/>
            </a:pPr>
            <a:r>
              <a:rPr lang="ko-KR" altLang="en-US"/>
              <a:t>두 번째 수준</a:t>
            </a:r>
            <a:endParaRPr lang="ko-KR" altLang="en-US"/>
          </a:p>
          <a:p>
            <a:pPr lvl="2" rtl="0">
              <a:defRPr/>
            </a:pPr>
            <a:r>
              <a:rPr lang="ko-KR" altLang="en-US"/>
              <a:t>세 번째 수준</a:t>
            </a:r>
            <a:endParaRPr lang="ko-KR" altLang="en-US"/>
          </a:p>
          <a:p>
            <a:pPr lvl="3" rtl="0">
              <a:defRPr/>
            </a:pPr>
            <a:r>
              <a:rPr lang="ko-KR" altLang="en-US"/>
              <a:t>네 번째 수준</a:t>
            </a:r>
            <a:endParaRPr lang="ko-KR" altLang="en-US"/>
          </a:p>
          <a:p>
            <a:pPr lvl="4" rtl="0">
              <a:defRPr/>
            </a:pPr>
            <a:r>
              <a:rPr lang="ko-KR" altLang="en-US"/>
              <a:t>다섯 번째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>
              <a:defRPr/>
            </a:pPr>
            <a:r>
              <a:rPr lang="ko-KR" altLang="en-US"/>
              <a:t>마스터 텍스트 스타일을 편집하려면 클릭</a:t>
            </a:r>
            <a:endParaRPr lang="ko-KR" altLang="en-US"/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 rtl="0">
              <a:defRPr/>
            </a:pPr>
            <a:r>
              <a:rPr lang="ko-KR" altLang="en-US"/>
              <a:t>마스터 텍스트 스타일을 편집하려면 클릭</a:t>
            </a:r>
            <a:endParaRPr lang="ko-KR" altLang="en-US"/>
          </a:p>
          <a:p>
            <a:pPr lvl="1" rtl="0">
              <a:defRPr/>
            </a:pPr>
            <a:r>
              <a:rPr lang="ko-KR" altLang="en-US"/>
              <a:t>두 번째 수준</a:t>
            </a:r>
            <a:endParaRPr lang="ko-KR" altLang="en-US"/>
          </a:p>
          <a:p>
            <a:pPr lvl="2" rtl="0">
              <a:defRPr/>
            </a:pPr>
            <a:r>
              <a:rPr lang="ko-KR" altLang="en-US"/>
              <a:t>세 번째 수준</a:t>
            </a:r>
            <a:endParaRPr lang="ko-KR" altLang="en-US"/>
          </a:p>
          <a:p>
            <a:pPr lvl="3" rtl="0">
              <a:defRPr/>
            </a:pPr>
            <a:r>
              <a:rPr lang="ko-KR" altLang="en-US"/>
              <a:t>네 번째 수준</a:t>
            </a:r>
            <a:endParaRPr lang="ko-KR" altLang="en-US"/>
          </a:p>
          <a:p>
            <a:pPr lvl="4" rtl="0">
              <a:defRPr/>
            </a:pPr>
            <a:r>
              <a:rPr lang="ko-KR" altLang="en-US"/>
              <a:t>다섯 번째 수준</a:t>
            </a:r>
            <a:endParaRPr lang="ko-KR" altLang="en-US"/>
          </a:p>
        </p:txBody>
      </p:sp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>
              <a:defRPr/>
            </a:pPr>
            <a:fld id="{CB4A61B5-C08F-4E21-84BD-F0A1B2E2EA9D}" type="datetime1">
              <a:rPr lang="ko-KR" altLang="en-US"/>
              <a:pPr rtl="0">
                <a:defRPr/>
              </a:pPr>
              <a:t>2024-10-25</a:t>
            </a:fld>
            <a:endParaRPr lang="ko-KR" altLang="en-US"/>
          </a:p>
        </p:txBody>
      </p:sp>
      <p:sp>
        <p:nvSpPr>
          <p:cNvPr id="11" name="바닥글 개체 틀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>
              <a:defRPr/>
            </a:pPr>
            <a:fld id="{3A98EE3D-8CD1-4C3F-BD1C-C98C9596463C}" type="slidenum">
              <a:rPr lang="en-US" altLang="ko-KR"/>
              <a:pPr rt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6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제목만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rt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>
              <a:defRPr/>
            </a:pPr>
            <a:fld id="{121038AB-1806-46B7-BA1C-7F2E76DF4C3D}" type="datetime1">
              <a:rPr lang="ko-KR" altLang="en-US"/>
              <a:pPr rtl="0">
                <a:defRPr/>
              </a:pPr>
              <a:t>2024-10-25</a:t>
            </a:fld>
            <a:endParaRPr lang="ko-KR" altLang="en-US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>
              <a:defRPr/>
            </a:pPr>
            <a:fld id="{3A98EE3D-8CD1-4C3F-BD1C-C98C9596463C}" type="slidenum">
              <a:rPr lang="en-US" altLang="ko-KR"/>
              <a:pPr rt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7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1" matchingName="비어 있음" type="blank" preserve="1">
  <p:cSld name="비어 있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>
              <a:defRPr/>
            </a:pPr>
            <a:fld id="{B83915F4-39BC-4131-9666-D2A49555ABB7}" type="datetime1">
              <a:rPr lang="ko-KR" altLang="en-US"/>
              <a:pPr rtl="0">
                <a:defRPr/>
              </a:pPr>
              <a:t>2024-10-25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>
              <a:defRPr/>
            </a:pPr>
            <a:fld id="{3A98EE3D-8CD1-4C3F-BD1C-C98C9596463C}" type="slidenum">
              <a:rPr lang="en-US" altLang="ko-KR"/>
              <a:pPr rt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8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1" matchingName="캡션 있는 콘텐츠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pPr rt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 rtl="0">
              <a:defRPr/>
            </a:pPr>
            <a:r>
              <a:rPr lang="ko-KR" altLang="en-US"/>
              <a:t>마스터 텍스트 스타일을 편집하려면 클릭</a:t>
            </a:r>
            <a:endParaRPr lang="ko-KR" altLang="en-US"/>
          </a:p>
          <a:p>
            <a:pPr lvl="1" rtl="0">
              <a:defRPr/>
            </a:pPr>
            <a:r>
              <a:rPr lang="ko-KR" altLang="en-US"/>
              <a:t>두 번째 수준</a:t>
            </a:r>
            <a:endParaRPr lang="ko-KR" altLang="en-US"/>
          </a:p>
          <a:p>
            <a:pPr lvl="2" rtl="0">
              <a:defRPr/>
            </a:pPr>
            <a:r>
              <a:rPr lang="ko-KR" altLang="en-US"/>
              <a:t>세 번째 수준</a:t>
            </a:r>
            <a:endParaRPr lang="ko-KR" altLang="en-US"/>
          </a:p>
          <a:p>
            <a:pPr lvl="3" rtl="0">
              <a:defRPr/>
            </a:pPr>
            <a:r>
              <a:rPr lang="ko-KR" altLang="en-US"/>
              <a:t>네 번째 수준</a:t>
            </a:r>
            <a:endParaRPr lang="ko-KR" altLang="en-US"/>
          </a:p>
          <a:p>
            <a:pPr lvl="4" rtl="0">
              <a:defRPr/>
            </a:pPr>
            <a:r>
              <a:rPr lang="ko-KR" altLang="en-US"/>
              <a:t>다섯 번째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 hasCustomPrompt="1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 rtl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>
              <a:defRPr/>
            </a:pPr>
            <a:r>
              <a:rPr lang="ko-KR" altLang="en-US"/>
              <a:t>마스터 텍스트 스타일을 편집하려면 클릭하세요</a:t>
            </a:r>
            <a:r>
              <a:rPr lang="en-US" altLang="ko-KR"/>
              <a:t>.</a:t>
            </a:r>
            <a:endParaRPr lang="en-US" altLang="ko-KR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pPr rtl="0">
              <a:defRPr/>
            </a:pPr>
            <a:fld id="{A83BF251-AEA9-41C4-BB30-20BBEEEF1165}" type="datetime1">
              <a:rPr lang="ko-KR" altLang="en-US"/>
              <a:pPr rtl="0">
                <a:defRPr/>
              </a:pPr>
              <a:t>2024-10-25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pPr rt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>
              <a:defRPr/>
            </a:pPr>
            <a:fld id="{3A98EE3D-8CD1-4C3F-BD1C-C98C9596463C}" type="slidenum">
              <a:rPr lang="en-US" altLang="ko-KR"/>
              <a:pPr rt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9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1" matchingName="캡션 있는 그림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3" name="그림 개체 틀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>
              <a:defRPr/>
            </a:pPr>
            <a:r>
              <a:rPr lang="ko-KR" altLang="en-US"/>
              <a:t>그림을 추가하려면 아이콘을 클릭하십시오</a:t>
            </a:r>
            <a:endParaRPr lang="en-US" altLang="ko-KR"/>
          </a:p>
        </p:txBody>
      </p:sp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pPr rt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>
              <a:defRPr/>
            </a:pPr>
            <a:r>
              <a:rPr lang="ko-KR" altLang="en-US"/>
              <a:t>마스터 텍스트 스타일을 편집하려면 클릭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rtl="0">
              <a:defRPr/>
            </a:pPr>
            <a:fld id="{8B8B15FF-F4B9-402C-900A-C1405E9D73C3}" type="datetime1">
              <a:rPr lang="ko-KR" altLang="en-US"/>
              <a:pPr rtl="0">
                <a:defRPr/>
              </a:pPr>
              <a:t>2024-10-25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 rt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>
              <a:defRPr/>
            </a:pPr>
            <a:fld id="{3A98EE3D-8CD1-4C3F-BD1C-C98C9596463C}" type="slidenum">
              <a:rPr lang="en-US" altLang="ko-KR"/>
              <a:pPr rt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1_RetrospectVTI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2" name="제목 개체 틀 1"/>
          <p:cNvSpPr>
            <a:spLocks noGrp="1"/>
          </p:cNvSpPr>
          <p:nvPr>
            <p:ph type="title" idx="0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anchor="b">
            <a:normAutofit/>
          </a:bodyPr>
          <a:lstStyle/>
          <a:p>
            <a:pPr rt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>
            <a:normAutofit/>
          </a:bodyPr>
          <a:lstStyle/>
          <a:p>
            <a:pPr lvl="0" rtl="0">
              <a:defRPr/>
            </a:pPr>
            <a:r>
              <a:rPr lang="ko-KR" altLang="en-US"/>
              <a:t>마스터 텍스트 스타일을 편집하려면 클릭하세요</a:t>
            </a:r>
            <a:r>
              <a:rPr lang="en-US" altLang="ko-KR"/>
              <a:t>.</a:t>
            </a:r>
            <a:endParaRPr lang="en-US" altLang="ko-KR"/>
          </a:p>
          <a:p>
            <a:pPr lvl="1" rtl="0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 rtl="0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 rtl="0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 rtl="0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r">
              <a:defRPr sz="800">
                <a:solidFill>
                  <a:srgbClr val="ffffff"/>
                </a:solidFill>
                <a:latin typeface="맑은 고딕"/>
                <a:ea typeface="맑은 고딕"/>
              </a:defRPr>
            </a:lvl1pPr>
          </a:lstStyle>
          <a:p>
            <a:pPr lvl="0">
              <a:defRPr/>
            </a:pPr>
            <a:fld id="{358107BD-446F-4DE6-868D-15D2DA23EB43}" type="datetime1">
              <a:rPr lang="ko-KR" altLang="en-US"/>
              <a:pPr lvl="0">
                <a:defRPr/>
              </a:pPr>
              <a:t>2024-10-25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l">
              <a:defRPr sz="800" cap="all" baseline="0">
                <a:solidFill>
                  <a:srgbClr val="ffffff"/>
                </a:solidFill>
                <a:latin typeface="맑은 고딕"/>
                <a:ea typeface="맑은 고딕"/>
              </a:defRPr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l">
              <a:defRPr sz="800">
                <a:solidFill>
                  <a:srgbClr val="ffffff"/>
                </a:solidFill>
                <a:latin typeface="맑은 고딕"/>
                <a:ea typeface="맑은 고딕"/>
              </a:defRPr>
            </a:lvl1pPr>
          </a:lstStyle>
          <a:p>
            <a:pPr lvl="0">
              <a:defRPr/>
            </a:pPr>
            <a:fld id="{3A98EE3D-8CD1-4C3F-BD1C-C98C9596463C}" type="slidenum">
              <a:rPr lang="en-US" altLang="ko-KR"/>
              <a:pPr lvl="0">
                <a:defRPr/>
              </a:pPr>
              <a:t>‹#›</a:t>
            </a:fld>
            <a:endParaRPr lang="ko-KR" altLang="en-US"/>
          </a:p>
        </p:txBody>
      </p:sp>
      <p:cxnSp>
        <p:nvCxnSpPr>
          <p:cNvPr id="10" name="직선 연결선(S) 9"/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</p:sldLayoutIdLst>
  <p:transition xmlns:mc="http://schemas.openxmlformats.org/markup-compatibility/2006" xmlns:hp="http://schemas.haansoft.com/office/presentation/8.0" mc:Ignorable="hp" hp:hslDur="500"/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맑은 고딕"/>
          <a:ea typeface="맑은 고딕"/>
          <a:cs typeface="+mj-cs"/>
        </a:defRPr>
      </a:lvl1pPr>
    </p:titleStyle>
    <p:bodyStyle>
      <a:lvl1pPr marL="91440" indent="-91440" algn="l" defTabSz="914400" rtl="0" eaLnBrk="1" latinLnBrk="1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맑은 고딕"/>
          <a:ea typeface="맑은 고딕"/>
          <a:cs typeface="+mn-cs"/>
        </a:defRPr>
      </a:lvl1pPr>
      <a:lvl2pPr marL="384048" indent="-182880" algn="l" defTabSz="914400" rtl="0" eaLnBrk="1" latinLnBrk="1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맑은 고딕"/>
          <a:ea typeface="맑은 고딕"/>
          <a:cs typeface="+mn-cs"/>
        </a:defRPr>
      </a:lvl2pPr>
      <a:lvl3pPr marL="566928" indent="-182880" algn="l" defTabSz="914400" rtl="0" eaLnBrk="1" latinLnBrk="1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맑은 고딕"/>
          <a:ea typeface="맑은 고딕"/>
          <a:cs typeface="+mn-cs"/>
        </a:defRPr>
      </a:lvl3pPr>
      <a:lvl4pPr marL="749808" indent="-182880" algn="l" defTabSz="914400" rtl="0" eaLnBrk="1" latinLnBrk="1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맑은 고딕"/>
          <a:ea typeface="맑은 고딕"/>
          <a:cs typeface="+mn-cs"/>
        </a:defRPr>
      </a:lvl4pPr>
      <a:lvl5pPr marL="932688" indent="-182880" algn="l" defTabSz="914400" rtl="0" eaLnBrk="1" latinLnBrk="1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맑은 고딕"/>
          <a:ea typeface="맑은 고딕"/>
          <a:cs typeface="+mn-cs"/>
        </a:defRPr>
      </a:lvl5pPr>
      <a:lvl6pPr marL="11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2" Type="http://schemas.openxmlformats.org/officeDocument/2006/relationships/slideLayout" Target="../slideLayouts/slideLayout9.xml"  /><Relationship Id="rId3" Type="http://schemas.openxmlformats.org/officeDocument/2006/relationships/themeOverride" Target="../theme/themeOverride1.xml"  /><Relationship Id="rId4" Type="http://schemas.openxmlformats.org/officeDocument/2006/relationships/image" Target="../media/image1.jpe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45.png"  /><Relationship Id="rId11" Type="http://schemas.openxmlformats.org/officeDocument/2006/relationships/image" Target="../media/image46.png"  /><Relationship Id="rId12" Type="http://schemas.openxmlformats.org/officeDocument/2006/relationships/image" Target="../media/image47.png"  /><Relationship Id="rId13" Type="http://schemas.openxmlformats.org/officeDocument/2006/relationships/image" Target="../media/image48.png"  /><Relationship Id="rId14" Type="http://schemas.openxmlformats.org/officeDocument/2006/relationships/image" Target="../media/image49.png"  /><Relationship Id="rId15" Type="http://schemas.openxmlformats.org/officeDocument/2006/relationships/image" Target="../media/image50.png"  /><Relationship Id="rId2" Type="http://schemas.openxmlformats.org/officeDocument/2006/relationships/image" Target="../media/image37.png"  /><Relationship Id="rId3" Type="http://schemas.openxmlformats.org/officeDocument/2006/relationships/image" Target="../media/image38.png"  /><Relationship Id="rId4" Type="http://schemas.openxmlformats.org/officeDocument/2006/relationships/image" Target="../media/image39.png"  /><Relationship Id="rId5" Type="http://schemas.openxmlformats.org/officeDocument/2006/relationships/image" Target="../media/image40.png"  /><Relationship Id="rId6" Type="http://schemas.openxmlformats.org/officeDocument/2006/relationships/image" Target="../media/image41.png"  /><Relationship Id="rId7" Type="http://schemas.openxmlformats.org/officeDocument/2006/relationships/image" Target="../media/image42.png"  /><Relationship Id="rId8" Type="http://schemas.openxmlformats.org/officeDocument/2006/relationships/image" Target="../media/image43.png"  /><Relationship Id="rId9" Type="http://schemas.openxmlformats.org/officeDocument/2006/relationships/image" Target="../media/image44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51.png"  /><Relationship Id="rId3" Type="http://schemas.openxmlformats.org/officeDocument/2006/relationships/image" Target="../media/image52.png"  /><Relationship Id="rId4" Type="http://schemas.openxmlformats.org/officeDocument/2006/relationships/image" Target="../media/image53.png"  /><Relationship Id="rId5" Type="http://schemas.openxmlformats.org/officeDocument/2006/relationships/image" Target="../media/image54.png"  /><Relationship Id="rId6" Type="http://schemas.openxmlformats.org/officeDocument/2006/relationships/image" Target="../media/image55.png"  /><Relationship Id="rId7" Type="http://schemas.openxmlformats.org/officeDocument/2006/relationships/image" Target="../media/image56.png"  /><Relationship Id="rId8" Type="http://schemas.openxmlformats.org/officeDocument/2006/relationships/image" Target="../media/image57.png"  /><Relationship Id="rId9" Type="http://schemas.openxmlformats.org/officeDocument/2006/relationships/image" Target="../media/image58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51.png"  /><Relationship Id="rId3" Type="http://schemas.openxmlformats.org/officeDocument/2006/relationships/image" Target="../media/image52.png"  /><Relationship Id="rId4" Type="http://schemas.openxmlformats.org/officeDocument/2006/relationships/image" Target="../media/image53.png"  /><Relationship Id="rId5" Type="http://schemas.openxmlformats.org/officeDocument/2006/relationships/image" Target="../media/image54.png"  /><Relationship Id="rId6" Type="http://schemas.openxmlformats.org/officeDocument/2006/relationships/image" Target="../media/image58.png"  /><Relationship Id="rId7" Type="http://schemas.openxmlformats.org/officeDocument/2006/relationships/image" Target="../media/image59.png"  /><Relationship Id="rId8" Type="http://schemas.openxmlformats.org/officeDocument/2006/relationships/image" Target="../media/image60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9.png"  /><Relationship Id="rId3" Type="http://schemas.openxmlformats.org/officeDocument/2006/relationships/image" Target="../media/image10.png"  /><Relationship Id="rId4" Type="http://schemas.openxmlformats.org/officeDocument/2006/relationships/image" Target="../media/image11.png"  /><Relationship Id="rId5" Type="http://schemas.openxmlformats.org/officeDocument/2006/relationships/image" Target="../media/image12.png"  /><Relationship Id="rId6" Type="http://schemas.openxmlformats.org/officeDocument/2006/relationships/image" Target="../media/image12.png"  /><Relationship Id="rId7" Type="http://schemas.openxmlformats.org/officeDocument/2006/relationships/image" Target="../media/image13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10" Type="http://schemas.openxmlformats.org/officeDocument/2006/relationships/image" Target="../media/image7.png"  /><Relationship Id="rId11" Type="http://schemas.openxmlformats.org/officeDocument/2006/relationships/image" Target="../media/image7.png"  /><Relationship Id="rId12" Type="http://schemas.openxmlformats.org/officeDocument/2006/relationships/image" Target="../media/image8.png"  /><Relationship Id="rId2" Type="http://schemas.openxmlformats.org/officeDocument/2006/relationships/image" Target="../media/image2.png"  /><Relationship Id="rId3" Type="http://schemas.openxmlformats.org/officeDocument/2006/relationships/image" Target="../media/image3.png"  /><Relationship Id="rId4" Type="http://schemas.openxmlformats.org/officeDocument/2006/relationships/image" Target="../media/image4.png"  /><Relationship Id="rId5" Type="http://schemas.openxmlformats.org/officeDocument/2006/relationships/image" Target="../media/image5.png"  /><Relationship Id="rId6" Type="http://schemas.openxmlformats.org/officeDocument/2006/relationships/image" Target="../media/image6.png"  /><Relationship Id="rId7" Type="http://schemas.openxmlformats.org/officeDocument/2006/relationships/image" Target="../media/image5.png"  /><Relationship Id="rId8" Type="http://schemas.openxmlformats.org/officeDocument/2006/relationships/image" Target="../media/image5.png"  /><Relationship Id="rId9" Type="http://schemas.openxmlformats.org/officeDocument/2006/relationships/image" Target="../media/image6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9.png"  /><Relationship Id="rId3" Type="http://schemas.openxmlformats.org/officeDocument/2006/relationships/image" Target="../media/image10.png"  /><Relationship Id="rId4" Type="http://schemas.openxmlformats.org/officeDocument/2006/relationships/image" Target="../media/image11.png"  /><Relationship Id="rId5" Type="http://schemas.openxmlformats.org/officeDocument/2006/relationships/image" Target="../media/image12.png"  /><Relationship Id="rId6" Type="http://schemas.openxmlformats.org/officeDocument/2006/relationships/image" Target="../media/image12.png"  /><Relationship Id="rId7" Type="http://schemas.openxmlformats.org/officeDocument/2006/relationships/image" Target="../media/image13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51.png"  /><Relationship Id="rId3" Type="http://schemas.openxmlformats.org/officeDocument/2006/relationships/image" Target="../media/image52.png"  /><Relationship Id="rId4" Type="http://schemas.openxmlformats.org/officeDocument/2006/relationships/image" Target="../media/image53.png"  /><Relationship Id="rId5" Type="http://schemas.openxmlformats.org/officeDocument/2006/relationships/image" Target="../media/image54.png"  /><Relationship Id="rId6" Type="http://schemas.openxmlformats.org/officeDocument/2006/relationships/image" Target="../media/image58.png"  /><Relationship Id="rId7" Type="http://schemas.openxmlformats.org/officeDocument/2006/relationships/image" Target="../media/image61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51.png"  /><Relationship Id="rId3" Type="http://schemas.openxmlformats.org/officeDocument/2006/relationships/image" Target="../media/image52.png"  /><Relationship Id="rId4" Type="http://schemas.openxmlformats.org/officeDocument/2006/relationships/image" Target="../media/image53.png"  /><Relationship Id="rId5" Type="http://schemas.openxmlformats.org/officeDocument/2006/relationships/image" Target="../media/image54.png"  /><Relationship Id="rId6" Type="http://schemas.openxmlformats.org/officeDocument/2006/relationships/image" Target="../media/image58.png"  /><Relationship Id="rId7" Type="http://schemas.openxmlformats.org/officeDocument/2006/relationships/image" Target="../media/image62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51.png"  /><Relationship Id="rId3" Type="http://schemas.openxmlformats.org/officeDocument/2006/relationships/image" Target="../media/image52.png"  /><Relationship Id="rId4" Type="http://schemas.openxmlformats.org/officeDocument/2006/relationships/image" Target="../media/image53.png"  /><Relationship Id="rId5" Type="http://schemas.openxmlformats.org/officeDocument/2006/relationships/image" Target="../media/image58.png"  /><Relationship Id="rId6" Type="http://schemas.openxmlformats.org/officeDocument/2006/relationships/image" Target="../media/image63.png"  /><Relationship Id="rId7" Type="http://schemas.openxmlformats.org/officeDocument/2006/relationships/image" Target="../media/image54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9.png"  /><Relationship Id="rId3" Type="http://schemas.openxmlformats.org/officeDocument/2006/relationships/image" Target="../media/image10.png"  /><Relationship Id="rId4" Type="http://schemas.openxmlformats.org/officeDocument/2006/relationships/image" Target="../media/image11.png"  /><Relationship Id="rId5" Type="http://schemas.openxmlformats.org/officeDocument/2006/relationships/image" Target="../media/image12.png"  /><Relationship Id="rId6" Type="http://schemas.openxmlformats.org/officeDocument/2006/relationships/image" Target="../media/image12.png"  /><Relationship Id="rId7" Type="http://schemas.openxmlformats.org/officeDocument/2006/relationships/image" Target="../media/image13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10" Type="http://schemas.openxmlformats.org/officeDocument/2006/relationships/image" Target="../media/image6.png"  /><Relationship Id="rId11" Type="http://schemas.openxmlformats.org/officeDocument/2006/relationships/image" Target="../media/image7.png"  /><Relationship Id="rId12" Type="http://schemas.openxmlformats.org/officeDocument/2006/relationships/image" Target="../media/image7.png"  /><Relationship Id="rId13" Type="http://schemas.openxmlformats.org/officeDocument/2006/relationships/image" Target="../media/image8.png"  /><Relationship Id="rId2" Type="http://schemas.openxmlformats.org/officeDocument/2006/relationships/image" Target="../media/image2.png"  /><Relationship Id="rId3" Type="http://schemas.openxmlformats.org/officeDocument/2006/relationships/image" Target="../media/image3.png"  /><Relationship Id="rId4" Type="http://schemas.openxmlformats.org/officeDocument/2006/relationships/image" Target="../media/image4.png"  /><Relationship Id="rId5" Type="http://schemas.openxmlformats.org/officeDocument/2006/relationships/image" Target="../media/image5.png"  /><Relationship Id="rId6" Type="http://schemas.openxmlformats.org/officeDocument/2006/relationships/image" Target="../media/image6.png"  /><Relationship Id="rId7" Type="http://schemas.openxmlformats.org/officeDocument/2006/relationships/image" Target="../media/image6.png"  /><Relationship Id="rId8" Type="http://schemas.openxmlformats.org/officeDocument/2006/relationships/image" Target="../media/image5.png"  /><Relationship Id="rId9" Type="http://schemas.openxmlformats.org/officeDocument/2006/relationships/image" Target="../media/image5.pn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9.png"  /><Relationship Id="rId3" Type="http://schemas.openxmlformats.org/officeDocument/2006/relationships/image" Target="../media/image16.png"  /><Relationship Id="rId4" Type="http://schemas.openxmlformats.org/officeDocument/2006/relationships/image" Target="../media/image28.png"  /><Relationship Id="rId5" Type="http://schemas.openxmlformats.org/officeDocument/2006/relationships/image" Target="../media/image64.jpe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9.png"  /><Relationship Id="rId3" Type="http://schemas.openxmlformats.org/officeDocument/2006/relationships/image" Target="../media/image16.png"  /><Relationship Id="rId4" Type="http://schemas.openxmlformats.org/officeDocument/2006/relationships/image" Target="../media/image28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9.png"  /><Relationship Id="rId3" Type="http://schemas.openxmlformats.org/officeDocument/2006/relationships/image" Target="../media/image16.png"  /><Relationship Id="rId4" Type="http://schemas.openxmlformats.org/officeDocument/2006/relationships/image" Target="../media/image28.png"  /><Relationship Id="rId5" Type="http://schemas.openxmlformats.org/officeDocument/2006/relationships/image" Target="../media/image55.png"  /><Relationship Id="rId6" Type="http://schemas.openxmlformats.org/officeDocument/2006/relationships/image" Target="../media/image56.png"  /><Relationship Id="rId7" Type="http://schemas.openxmlformats.org/officeDocument/2006/relationships/image" Target="../media/image57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9.png"  /><Relationship Id="rId3" Type="http://schemas.openxmlformats.org/officeDocument/2006/relationships/image" Target="../media/image16.png"  /><Relationship Id="rId4" Type="http://schemas.openxmlformats.org/officeDocument/2006/relationships/image" Target="../media/image28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9.png"  /><Relationship Id="rId3" Type="http://schemas.openxmlformats.org/officeDocument/2006/relationships/image" Target="../media/image16.png"  /><Relationship Id="rId4" Type="http://schemas.openxmlformats.org/officeDocument/2006/relationships/image" Target="../media/image28.png"  /><Relationship Id="rId5" Type="http://schemas.openxmlformats.org/officeDocument/2006/relationships/image" Target="../media/image55.png"  /><Relationship Id="rId6" Type="http://schemas.openxmlformats.org/officeDocument/2006/relationships/image" Target="../media/image56.pn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9.png"  /><Relationship Id="rId3" Type="http://schemas.openxmlformats.org/officeDocument/2006/relationships/image" Target="../media/image16.png"  /><Relationship Id="rId4" Type="http://schemas.openxmlformats.org/officeDocument/2006/relationships/image" Target="../media/image28.pn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9.png"  /><Relationship Id="rId3" Type="http://schemas.openxmlformats.org/officeDocument/2006/relationships/image" Target="../media/image16.png"  /><Relationship Id="rId4" Type="http://schemas.openxmlformats.org/officeDocument/2006/relationships/image" Target="../media/image28.png"  /><Relationship Id="rId5" Type="http://schemas.openxmlformats.org/officeDocument/2006/relationships/image" Target="../media/image65.pn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9.png"  /><Relationship Id="rId3" Type="http://schemas.openxmlformats.org/officeDocument/2006/relationships/image" Target="../media/image16.png"  /><Relationship Id="rId4" Type="http://schemas.openxmlformats.org/officeDocument/2006/relationships/image" Target="../media/image28.png"  /><Relationship Id="rId5" Type="http://schemas.openxmlformats.org/officeDocument/2006/relationships/image" Target="../media/image66.pn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9.png"  /><Relationship Id="rId3" Type="http://schemas.openxmlformats.org/officeDocument/2006/relationships/image" Target="../media/image16.png"  /><Relationship Id="rId4" Type="http://schemas.openxmlformats.org/officeDocument/2006/relationships/image" Target="../media/image28.png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9.png"  /><Relationship Id="rId3" Type="http://schemas.openxmlformats.org/officeDocument/2006/relationships/image" Target="../media/image16.png"  /><Relationship Id="rId4" Type="http://schemas.openxmlformats.org/officeDocument/2006/relationships/image" Target="../media/image28.png"  /><Relationship Id="rId5" Type="http://schemas.openxmlformats.org/officeDocument/2006/relationships/image" Target="../media/image67.png"  /><Relationship Id="rId6" Type="http://schemas.openxmlformats.org/officeDocument/2006/relationships/image" Target="../media/image68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14.png"  /><Relationship Id="rId11" Type="http://schemas.openxmlformats.org/officeDocument/2006/relationships/image" Target="../media/image14.png"  /><Relationship Id="rId2" Type="http://schemas.openxmlformats.org/officeDocument/2006/relationships/image" Target="../media/image9.png"  /><Relationship Id="rId3" Type="http://schemas.openxmlformats.org/officeDocument/2006/relationships/image" Target="../media/image10.png"  /><Relationship Id="rId4" Type="http://schemas.openxmlformats.org/officeDocument/2006/relationships/image" Target="../media/image11.png"  /><Relationship Id="rId5" Type="http://schemas.openxmlformats.org/officeDocument/2006/relationships/image" Target="../media/image12.png"  /><Relationship Id="rId6" Type="http://schemas.openxmlformats.org/officeDocument/2006/relationships/image" Target="../media/image12.png"  /><Relationship Id="rId7" Type="http://schemas.openxmlformats.org/officeDocument/2006/relationships/image" Target="../media/image13.png"  /><Relationship Id="rId8" Type="http://schemas.openxmlformats.org/officeDocument/2006/relationships/image" Target="../media/image14.png"  /><Relationship Id="rId9" Type="http://schemas.openxmlformats.org/officeDocument/2006/relationships/image" Target="../media/image14.png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9.png"  /><Relationship Id="rId3" Type="http://schemas.openxmlformats.org/officeDocument/2006/relationships/image" Target="../media/image16.png"  /><Relationship Id="rId4" Type="http://schemas.openxmlformats.org/officeDocument/2006/relationships/image" Target="../media/image28.png"  /><Relationship Id="rId5" Type="http://schemas.openxmlformats.org/officeDocument/2006/relationships/image" Target="../media/image69.png"  /><Relationship Id="rId6" Type="http://schemas.openxmlformats.org/officeDocument/2006/relationships/image" Target="../media/image70.png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9.png"  /><Relationship Id="rId3" Type="http://schemas.openxmlformats.org/officeDocument/2006/relationships/image" Target="../media/image16.png"  /><Relationship Id="rId4" Type="http://schemas.openxmlformats.org/officeDocument/2006/relationships/image" Target="../media/image28.png"  /><Relationship Id="rId5" Type="http://schemas.openxmlformats.org/officeDocument/2006/relationships/image" Target="../media/image71.png"  /><Relationship Id="rId6" Type="http://schemas.openxmlformats.org/officeDocument/2006/relationships/image" Target="../media/image72.png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9.png"  /><Relationship Id="rId3" Type="http://schemas.openxmlformats.org/officeDocument/2006/relationships/image" Target="../media/image16.png"  /><Relationship Id="rId4" Type="http://schemas.openxmlformats.org/officeDocument/2006/relationships/image" Target="../media/image28.png"  /><Relationship Id="rId5" Type="http://schemas.openxmlformats.org/officeDocument/2006/relationships/image" Target="../media/image73.png"  /><Relationship Id="rId6" Type="http://schemas.openxmlformats.org/officeDocument/2006/relationships/image" Target="../media/image74.png"  /></Relationships>
</file>

<file path=ppt/slides/_rels/slide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9.png"  /><Relationship Id="rId3" Type="http://schemas.openxmlformats.org/officeDocument/2006/relationships/image" Target="../media/image16.png"  /><Relationship Id="rId4" Type="http://schemas.openxmlformats.org/officeDocument/2006/relationships/image" Target="../media/image28.png"  /><Relationship Id="rId5" Type="http://schemas.openxmlformats.org/officeDocument/2006/relationships/image" Target="../media/image75.png"  /></Relationships>
</file>

<file path=ppt/slides/_rels/slide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9.png"  /><Relationship Id="rId3" Type="http://schemas.openxmlformats.org/officeDocument/2006/relationships/image" Target="../media/image16.png"  /><Relationship Id="rId4" Type="http://schemas.openxmlformats.org/officeDocument/2006/relationships/image" Target="../media/image28.png"  /><Relationship Id="rId5" Type="http://schemas.openxmlformats.org/officeDocument/2006/relationships/image" Target="../media/image76.png"  /></Relationships>
</file>

<file path=ppt/slides/_rels/slide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9.png"  /><Relationship Id="rId3" Type="http://schemas.openxmlformats.org/officeDocument/2006/relationships/image" Target="../media/image16.png"  /><Relationship Id="rId4" Type="http://schemas.openxmlformats.org/officeDocument/2006/relationships/image" Target="../media/image28.png"  /><Relationship Id="rId5" Type="http://schemas.openxmlformats.org/officeDocument/2006/relationships/image" Target="../media/image77.png"  /></Relationships>
</file>

<file path=ppt/slides/_rels/slide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78.png"  /><Relationship Id="rId3" Type="http://schemas.openxmlformats.org/officeDocument/2006/relationships/image" Target="../media/image79.png"  /><Relationship Id="rId4" Type="http://schemas.openxmlformats.org/officeDocument/2006/relationships/image" Target="../media/image80.png"  /><Relationship Id="rId5" Type="http://schemas.openxmlformats.org/officeDocument/2006/relationships/image" Target="../media/image81.png"  /><Relationship Id="rId6" Type="http://schemas.openxmlformats.org/officeDocument/2006/relationships/image" Target="../media/image82.png"  /><Relationship Id="rId7" Type="http://schemas.openxmlformats.org/officeDocument/2006/relationships/image" Target="../media/image81.png"  /><Relationship Id="rId8" Type="http://schemas.openxmlformats.org/officeDocument/2006/relationships/image" Target="../media/image83.png"  /><Relationship Id="rId9" Type="http://schemas.openxmlformats.org/officeDocument/2006/relationships/image" Target="../media/image58.png"  /></Relationships>
</file>

<file path=ppt/slides/_rels/slide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78.png"  /><Relationship Id="rId3" Type="http://schemas.openxmlformats.org/officeDocument/2006/relationships/image" Target="../media/image79.png"  /><Relationship Id="rId4" Type="http://schemas.openxmlformats.org/officeDocument/2006/relationships/image" Target="../media/image80.png"  /><Relationship Id="rId5" Type="http://schemas.openxmlformats.org/officeDocument/2006/relationships/image" Target="../media/image81.png"  /><Relationship Id="rId6" Type="http://schemas.openxmlformats.org/officeDocument/2006/relationships/image" Target="../media/image82.png"  /><Relationship Id="rId7" Type="http://schemas.openxmlformats.org/officeDocument/2006/relationships/image" Target="../media/image81.png"  /><Relationship Id="rId8" Type="http://schemas.openxmlformats.org/officeDocument/2006/relationships/image" Target="../media/image83.png"  /><Relationship Id="rId9" Type="http://schemas.openxmlformats.org/officeDocument/2006/relationships/image" Target="../media/image58.png"  /></Relationships>
</file>

<file path=ppt/slides/_rels/slide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9.png"  /><Relationship Id="rId3" Type="http://schemas.openxmlformats.org/officeDocument/2006/relationships/image" Target="../media/image16.png"  /><Relationship Id="rId4" Type="http://schemas.openxmlformats.org/officeDocument/2006/relationships/image" Target="../media/image28.png"  /><Relationship Id="rId5" Type="http://schemas.openxmlformats.org/officeDocument/2006/relationships/image" Target="../media/image55.png"  /><Relationship Id="rId6" Type="http://schemas.openxmlformats.org/officeDocument/2006/relationships/image" Target="../media/image56.png"  /></Relationships>
</file>

<file path=ppt/slides/_rels/slide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9.png"  /><Relationship Id="rId3" Type="http://schemas.openxmlformats.org/officeDocument/2006/relationships/image" Target="../media/image16.png"  /><Relationship Id="rId4" Type="http://schemas.openxmlformats.org/officeDocument/2006/relationships/image" Target="../media/image28.png"  /><Relationship Id="rId5" Type="http://schemas.openxmlformats.org/officeDocument/2006/relationships/image" Target="../media/image55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23.png"  /><Relationship Id="rId11" Type="http://schemas.openxmlformats.org/officeDocument/2006/relationships/image" Target="../media/image24.png"  /><Relationship Id="rId12" Type="http://schemas.openxmlformats.org/officeDocument/2006/relationships/image" Target="../media/image25.png"  /><Relationship Id="rId13" Type="http://schemas.openxmlformats.org/officeDocument/2006/relationships/image" Target="../media/image19.png"  /><Relationship Id="rId14" Type="http://schemas.openxmlformats.org/officeDocument/2006/relationships/image" Target="../media/image26.png"  /><Relationship Id="rId15" Type="http://schemas.openxmlformats.org/officeDocument/2006/relationships/image" Target="../media/image27.png"  /><Relationship Id="rId16" Type="http://schemas.openxmlformats.org/officeDocument/2006/relationships/image" Target="../media/image28.png"  /><Relationship Id="rId2" Type="http://schemas.openxmlformats.org/officeDocument/2006/relationships/image" Target="../media/image15.png"  /><Relationship Id="rId3" Type="http://schemas.openxmlformats.org/officeDocument/2006/relationships/image" Target="../media/image16.png"  /><Relationship Id="rId4" Type="http://schemas.openxmlformats.org/officeDocument/2006/relationships/image" Target="../media/image17.png"  /><Relationship Id="rId5" Type="http://schemas.openxmlformats.org/officeDocument/2006/relationships/image" Target="../media/image18.png"  /><Relationship Id="rId6" Type="http://schemas.openxmlformats.org/officeDocument/2006/relationships/image" Target="../media/image19.png"  /><Relationship Id="rId7" Type="http://schemas.openxmlformats.org/officeDocument/2006/relationships/image" Target="../media/image20.png"  /><Relationship Id="rId8" Type="http://schemas.openxmlformats.org/officeDocument/2006/relationships/image" Target="../media/image21.png"  /><Relationship Id="rId9" Type="http://schemas.openxmlformats.org/officeDocument/2006/relationships/image" Target="../media/image22.png"  /></Relationships>
</file>

<file path=ppt/slides/_rels/slide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88.png"  /><Relationship Id="rId11" Type="http://schemas.openxmlformats.org/officeDocument/2006/relationships/image" Target="../media/image89.png"  /><Relationship Id="rId12" Type="http://schemas.openxmlformats.org/officeDocument/2006/relationships/image" Target="../media/image90.png"  /><Relationship Id="rId13" Type="http://schemas.openxmlformats.org/officeDocument/2006/relationships/image" Target="../media/image91.png"  /><Relationship Id="rId14" Type="http://schemas.openxmlformats.org/officeDocument/2006/relationships/image" Target="../media/image92.png"  /><Relationship Id="rId2" Type="http://schemas.openxmlformats.org/officeDocument/2006/relationships/image" Target="../media/image84.png"  /><Relationship Id="rId3" Type="http://schemas.openxmlformats.org/officeDocument/2006/relationships/image" Target="../media/image85.png"  /><Relationship Id="rId4" Type="http://schemas.openxmlformats.org/officeDocument/2006/relationships/image" Target="../media/image86.png"  /><Relationship Id="rId5" Type="http://schemas.openxmlformats.org/officeDocument/2006/relationships/image" Target="../media/image86.png"  /><Relationship Id="rId6" Type="http://schemas.openxmlformats.org/officeDocument/2006/relationships/image" Target="../media/image87.png"  /><Relationship Id="rId7" Type="http://schemas.openxmlformats.org/officeDocument/2006/relationships/image" Target="../media/image88.png"  /><Relationship Id="rId8" Type="http://schemas.openxmlformats.org/officeDocument/2006/relationships/image" Target="../media/image88.png"  /><Relationship Id="rId9" Type="http://schemas.openxmlformats.org/officeDocument/2006/relationships/image" Target="../media/image88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23.png"  /><Relationship Id="rId11" Type="http://schemas.openxmlformats.org/officeDocument/2006/relationships/image" Target="../media/image24.png"  /><Relationship Id="rId12" Type="http://schemas.openxmlformats.org/officeDocument/2006/relationships/image" Target="../media/image25.png"  /><Relationship Id="rId13" Type="http://schemas.openxmlformats.org/officeDocument/2006/relationships/image" Target="../media/image19.png"  /><Relationship Id="rId14" Type="http://schemas.openxmlformats.org/officeDocument/2006/relationships/image" Target="../media/image26.png"  /><Relationship Id="rId15" Type="http://schemas.openxmlformats.org/officeDocument/2006/relationships/image" Target="../media/image27.png"  /><Relationship Id="rId16" Type="http://schemas.openxmlformats.org/officeDocument/2006/relationships/image" Target="../media/image28.png"  /><Relationship Id="rId2" Type="http://schemas.openxmlformats.org/officeDocument/2006/relationships/image" Target="../media/image15.png"  /><Relationship Id="rId3" Type="http://schemas.openxmlformats.org/officeDocument/2006/relationships/image" Target="../media/image16.png"  /><Relationship Id="rId4" Type="http://schemas.openxmlformats.org/officeDocument/2006/relationships/image" Target="../media/image17.png"  /><Relationship Id="rId5" Type="http://schemas.openxmlformats.org/officeDocument/2006/relationships/image" Target="../media/image18.png"  /><Relationship Id="rId6" Type="http://schemas.openxmlformats.org/officeDocument/2006/relationships/image" Target="../media/image19.png"  /><Relationship Id="rId7" Type="http://schemas.openxmlformats.org/officeDocument/2006/relationships/image" Target="../media/image20.png"  /><Relationship Id="rId8" Type="http://schemas.openxmlformats.org/officeDocument/2006/relationships/image" Target="../media/image21.png"  /><Relationship Id="rId9" Type="http://schemas.openxmlformats.org/officeDocument/2006/relationships/image" Target="../media/image22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9.png"  /><Relationship Id="rId3" Type="http://schemas.openxmlformats.org/officeDocument/2006/relationships/image" Target="../media/image10.png"  /><Relationship Id="rId4" Type="http://schemas.openxmlformats.org/officeDocument/2006/relationships/image" Target="../media/image11.png"  /><Relationship Id="rId5" Type="http://schemas.openxmlformats.org/officeDocument/2006/relationships/image" Target="../media/image12.png"  /><Relationship Id="rId6" Type="http://schemas.openxmlformats.org/officeDocument/2006/relationships/image" Target="../media/image12.png"  /><Relationship Id="rId7" Type="http://schemas.openxmlformats.org/officeDocument/2006/relationships/image" Target="../media/image13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9.png"  /><Relationship Id="rId3" Type="http://schemas.openxmlformats.org/officeDocument/2006/relationships/image" Target="../media/image16.png"  /><Relationship Id="rId4" Type="http://schemas.openxmlformats.org/officeDocument/2006/relationships/image" Target="../media/image28.png"  /><Relationship Id="rId5" Type="http://schemas.openxmlformats.org/officeDocument/2006/relationships/image" Target="../media/image30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9.png"  /><Relationship Id="rId3" Type="http://schemas.openxmlformats.org/officeDocument/2006/relationships/image" Target="../media/image16.png"  /><Relationship Id="rId4" Type="http://schemas.openxmlformats.org/officeDocument/2006/relationships/image" Target="../media/image28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1.png"  /><Relationship Id="rId3" Type="http://schemas.openxmlformats.org/officeDocument/2006/relationships/image" Target="../media/image32.png"  /><Relationship Id="rId4" Type="http://schemas.openxmlformats.org/officeDocument/2006/relationships/image" Target="../media/image33.png"  /><Relationship Id="rId5" Type="http://schemas.openxmlformats.org/officeDocument/2006/relationships/image" Target="../media/image34.png"  /><Relationship Id="rId6" Type="http://schemas.openxmlformats.org/officeDocument/2006/relationships/image" Target="../media/image35.png"  /><Relationship Id="rId7" Type="http://schemas.openxmlformats.org/officeDocument/2006/relationships/image" Target="../media/image36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야구, 사람, 운동 경기, 스포츠이(가) 표시된 사진"/>
          <p:cNvPicPr>
            <a:picLocks noChangeAspect="1"/>
          </p:cNvPicPr>
          <p:nvPr/>
        </p:nvPicPr>
        <p:blipFill rotWithShape="1">
          <a:blip r:embed="rId4"/>
          <a:srcRect t="20340" b="23400"/>
          <a:stretch>
            <a:fillRect/>
          </a:stretch>
        </p:blipFill>
        <p:spPr>
          <a:xfrm>
            <a:off x="15" y="10"/>
            <a:ext cx="12191985" cy="4578340"/>
          </a:xfrm>
          <a:prstGeom prst="rect">
            <a:avLst/>
          </a:prstGeom>
          <a:noFill/>
        </p:spPr>
      </p:pic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0" y="5288634"/>
            <a:ext cx="10113645" cy="743682"/>
          </a:xfrm>
        </p:spPr>
        <p:txBody>
          <a:bodyPr anchor="b">
            <a:normAutofit/>
          </a:bodyPr>
          <a:lstStyle/>
          <a:p>
            <a:pPr lvl="0">
              <a:defRPr/>
            </a:pPr>
            <a:r>
              <a:rPr lang="en-US" altLang="ko-KR" b="1"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감탄로드감탄체 TTF"/>
                <a:ea typeface="감탄로드감탄체 TTF"/>
              </a:rPr>
              <a:t>Data analysis Project</a:t>
            </a:r>
            <a:r>
              <a:rPr lang="en-US" altLang="ko-KR"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소요단풍체 볼드 TTF"/>
                <a:ea typeface="소요단풍체 볼드 TTF"/>
              </a:rPr>
              <a:t> </a:t>
            </a:r>
            <a:endParaRPr lang="en-US" altLang="ko-KR">
              <a:effectLst>
                <a:outerShdw blurRad="76200" dist="76200" dir="2700000" algn="ctr" rotWithShape="0">
                  <a:srgbClr val="000000">
                    <a:alpha val="50000"/>
                  </a:srgbClr>
                </a:outerShdw>
              </a:effectLst>
              <a:ea typeface="소요단풍체 볼드 TTF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body" sz="half" idx="2"/>
          </p:nvPr>
        </p:nvSpPr>
        <p:spPr>
          <a:xfrm>
            <a:off x="5253718" y="5082851"/>
            <a:ext cx="7004957" cy="1562100"/>
          </a:xfrm>
        </p:spPr>
        <p:txBody>
          <a:bodyPr>
            <a:noAutofit/>
          </a:bodyPr>
          <a:lstStyle/>
          <a:p>
            <a:pPr rtl="0">
              <a:lnSpc>
                <a:spcPct val="150000"/>
              </a:lnSpc>
              <a:defRPr/>
            </a:pPr>
            <a:r>
              <a:rPr lang="ko-KR" altLang="en-US" sz="2800">
                <a:latin typeface="소요단풍체 볼드 TTF"/>
                <a:ea typeface="소요단풍체 볼드 TTF"/>
              </a:rPr>
              <a:t>조장</a:t>
            </a:r>
            <a:r>
              <a:rPr lang="en-US" altLang="ko-KR" sz="2800">
                <a:latin typeface="소요단풍체 볼드 TTF"/>
                <a:ea typeface="소요단풍체 볼드 TTF"/>
              </a:rPr>
              <a:t>: </a:t>
            </a:r>
            <a:r>
              <a:rPr lang="ko-KR" altLang="en-US" sz="2800">
                <a:latin typeface="소요단풍체 볼드 TTF"/>
                <a:ea typeface="소요단풍체 볼드 TTF"/>
              </a:rPr>
              <a:t>지수현 </a:t>
            </a:r>
            <a:endParaRPr lang="ko-KR" altLang="en-US" sz="2800">
              <a:ea typeface="소요단풍체 볼드 TTF"/>
            </a:endParaRPr>
          </a:p>
          <a:p>
            <a:pPr rtl="0">
              <a:lnSpc>
                <a:spcPct val="150000"/>
              </a:lnSpc>
              <a:defRPr/>
            </a:pPr>
            <a:r>
              <a:rPr lang="ko-KR" altLang="en-US" sz="2800">
                <a:latin typeface="소요단풍체 볼드 TTF"/>
                <a:ea typeface="소요단풍체 볼드 TTF"/>
              </a:rPr>
              <a:t>팀원</a:t>
            </a:r>
            <a:r>
              <a:rPr lang="en-US" altLang="ko-KR" sz="2800">
                <a:latin typeface="소요단풍체 볼드 TTF"/>
                <a:ea typeface="소요단풍체 볼드 TTF"/>
              </a:rPr>
              <a:t>: </a:t>
            </a:r>
            <a:r>
              <a:rPr lang="ko-KR" altLang="en-US" sz="2800">
                <a:latin typeface="소요단풍체 볼드 TTF"/>
                <a:ea typeface="소요단풍체 볼드 TTF"/>
              </a:rPr>
              <a:t>김설희</a:t>
            </a:r>
            <a:r>
              <a:rPr lang="en-US" altLang="ko-KR" sz="2800">
                <a:latin typeface="소요단풍체 볼드 TTF"/>
                <a:ea typeface="소요단풍체 볼드 TTF"/>
              </a:rPr>
              <a:t>, </a:t>
            </a:r>
            <a:r>
              <a:rPr lang="ko-KR" altLang="en-US" sz="2800">
                <a:latin typeface="소요단풍체 볼드 TTF"/>
                <a:ea typeface="소요단풍체 볼드 TTF"/>
              </a:rPr>
              <a:t>선슬기</a:t>
            </a:r>
            <a:r>
              <a:rPr lang="en-US" altLang="ko-KR" sz="2800">
                <a:latin typeface="소요단풍체 볼드 TTF"/>
                <a:ea typeface="소요단풍체 볼드 TTF"/>
              </a:rPr>
              <a:t>, </a:t>
            </a:r>
            <a:r>
              <a:rPr lang="ko-KR" altLang="en-US" sz="2800">
                <a:latin typeface="소요단풍체 볼드 TTF"/>
                <a:ea typeface="소요단풍체 볼드 TTF"/>
              </a:rPr>
              <a:t>정종영</a:t>
            </a:r>
            <a:r>
              <a:rPr lang="en-US" altLang="ko-KR" sz="2800">
                <a:latin typeface="소요단풍체 볼드 TTF"/>
                <a:ea typeface="소요단풍체 볼드 TTF"/>
              </a:rPr>
              <a:t>, </a:t>
            </a:r>
            <a:r>
              <a:rPr lang="ko-KR" altLang="en-US" sz="2800">
                <a:latin typeface="소요단풍체 볼드 TTF"/>
                <a:ea typeface="소요단풍체 볼드 TTF"/>
              </a:rPr>
              <a:t>최진호</a:t>
            </a:r>
            <a:r>
              <a:rPr lang="en-US" altLang="ko-KR" sz="2800">
                <a:latin typeface="소요단풍체 볼드 TTF"/>
                <a:ea typeface="소요단풍체 볼드 TTF"/>
              </a:rPr>
              <a:t>, </a:t>
            </a:r>
            <a:r>
              <a:rPr lang="ko-KR" altLang="en-US" sz="2800">
                <a:latin typeface="소요단풍체 볼드 TTF"/>
                <a:ea typeface="소요단풍체 볼드 TTF"/>
              </a:rPr>
              <a:t>이상혁</a:t>
            </a:r>
            <a:endParaRPr lang="ko-KR" altLang="en-US" sz="3200">
              <a:latin typeface="HY견고딕"/>
              <a:ea typeface="HY견고딕"/>
            </a:endParaRPr>
          </a:p>
          <a:p>
            <a:pPr rtl="0">
              <a:lnSpc>
                <a:spcPct val="150000"/>
              </a:lnSpc>
              <a:defRPr/>
            </a:pPr>
            <a:endParaRPr lang="en-US" altLang="ko-KR" sz="32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afba9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06400" y="355600"/>
            <a:ext cx="2489200" cy="42333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 rot="5400000">
            <a:off x="3191933" y="-2125133"/>
            <a:ext cx="5808133" cy="11379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1091334" y="1100666"/>
            <a:ext cx="355600" cy="3556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50333" y="1710266"/>
            <a:ext cx="11091334" cy="5626"/>
          </a:xfrm>
          <a:prstGeom prst="rect">
            <a:avLst/>
          </a:prstGeom>
        </p:spPr>
      </p:pic>
      <p:sp>
        <p:nvSpPr>
          <p:cNvPr id="36" name="TextBox 27"/>
          <p:cNvSpPr txBox="1"/>
          <p:nvPr/>
        </p:nvSpPr>
        <p:spPr>
          <a:xfrm>
            <a:off x="762000" y="973666"/>
            <a:ext cx="9169400" cy="6604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103749"/>
              </a:lnSpc>
              <a:defRPr/>
            </a:pPr>
            <a:r>
              <a:rPr lang="en-US" altLang="ko-KR" sz="3600" b="1" i="0" u="none" strike="noStrike">
                <a:solidFill>
                  <a:srgbClr val="212121"/>
                </a:solidFill>
                <a:latin typeface="소요단풍체 볼드 TTF"/>
                <a:ea typeface="소요단풍체 볼드 TTF"/>
              </a:rPr>
              <a:t>2-2) </a:t>
            </a:r>
            <a:r>
              <a:rPr lang="ko-KR" altLang="en-US" sz="3600" b="1" i="0" u="none" strike="noStrike">
                <a:solidFill>
                  <a:srgbClr val="212121"/>
                </a:solidFill>
                <a:latin typeface="소요단풍체 볼드 TTF"/>
                <a:ea typeface="소요단풍체 볼드 TTF"/>
              </a:rPr>
              <a:t>분석 진행 </a:t>
            </a:r>
            <a:r>
              <a:rPr lang="en-US" altLang="ko-KR" sz="3600" b="1" i="0" u="none" strike="noStrike">
                <a:solidFill>
                  <a:srgbClr val="212121"/>
                </a:solidFill>
                <a:latin typeface="소요단풍체 볼드 TTF"/>
                <a:ea typeface="소요단풍체 볼드 TTF"/>
              </a:rPr>
              <a:t>:</a:t>
            </a:r>
            <a:r>
              <a:rPr lang="ko-KR" altLang="en-US" sz="3600" b="1" i="0" u="none" strike="noStrike">
                <a:solidFill>
                  <a:srgbClr val="212121"/>
                </a:solidFill>
                <a:latin typeface="소요단풍체 볼드 TTF"/>
                <a:ea typeface="소요단풍체 볼드 TTF"/>
              </a:rPr>
              <a:t> 각 팀의 구장별 승률 분석</a:t>
            </a:r>
            <a:endParaRPr lang="ko-KR" altLang="en-US" sz="3600" b="1" i="0" u="none" strike="noStrike">
              <a:solidFill>
                <a:srgbClr val="212121"/>
              </a:solidFill>
              <a:ea typeface="소요단풍체 볼드 TTF"/>
            </a:endParaRPr>
          </a:p>
        </p:txBody>
      </p:sp>
      <p:pic>
        <p:nvPicPr>
          <p:cNvPr id="53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711200" y="1813624"/>
            <a:ext cx="1778000" cy="1828800"/>
          </a:xfrm>
          <a:prstGeom prst="rect">
            <a:avLst/>
          </a:prstGeom>
        </p:spPr>
      </p:pic>
      <p:pic>
        <p:nvPicPr>
          <p:cNvPr id="54" name="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2942473" y="1835520"/>
            <a:ext cx="1781616" cy="1847478"/>
          </a:xfrm>
          <a:prstGeom prst="rect">
            <a:avLst/>
          </a:prstGeom>
        </p:spPr>
      </p:pic>
      <p:pic>
        <p:nvPicPr>
          <p:cNvPr id="55" name="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5191315" y="1813624"/>
            <a:ext cx="1769050" cy="1843860"/>
          </a:xfrm>
          <a:prstGeom prst="rect">
            <a:avLst/>
          </a:prstGeom>
        </p:spPr>
      </p:pic>
      <p:pic>
        <p:nvPicPr>
          <p:cNvPr id="56" name="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7264400" y="1793926"/>
            <a:ext cx="1922776" cy="1860109"/>
          </a:xfrm>
          <a:prstGeom prst="rect">
            <a:avLst/>
          </a:prstGeom>
        </p:spPr>
      </p:pic>
      <p:pic>
        <p:nvPicPr>
          <p:cNvPr id="57" name="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9581586" y="1794793"/>
            <a:ext cx="1796064" cy="1859394"/>
          </a:xfrm>
          <a:prstGeom prst="rect">
            <a:avLst/>
          </a:prstGeom>
        </p:spPr>
      </p:pic>
      <p:pic>
        <p:nvPicPr>
          <p:cNvPr id="58" name="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710639" y="4013436"/>
            <a:ext cx="1778560" cy="2057164"/>
          </a:xfrm>
          <a:prstGeom prst="rect">
            <a:avLst/>
          </a:prstGeom>
        </p:spPr>
      </p:pic>
      <p:pic>
        <p:nvPicPr>
          <p:cNvPr id="59" name="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x="2901390" y="4038600"/>
            <a:ext cx="1823009" cy="2051704"/>
          </a:xfrm>
          <a:prstGeom prst="rect">
            <a:avLst/>
          </a:prstGeom>
        </p:spPr>
      </p:pic>
      <p:pic>
        <p:nvPicPr>
          <p:cNvPr id="60" name=""/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x="5181600" y="4025096"/>
            <a:ext cx="1727200" cy="2045504"/>
          </a:xfrm>
          <a:prstGeom prst="rect">
            <a:avLst/>
          </a:prstGeom>
        </p:spPr>
      </p:pic>
      <p:pic>
        <p:nvPicPr>
          <p:cNvPr id="61" name=""/>
          <p:cNvPicPr>
            <a:picLocks noChangeAspect="1"/>
          </p:cNvPicPr>
          <p:nvPr/>
        </p:nvPicPr>
        <p:blipFill rotWithShape="1">
          <a:blip r:embed="rId14"/>
          <a:stretch>
            <a:fillRect/>
          </a:stretch>
        </p:blipFill>
        <p:spPr>
          <a:xfrm>
            <a:off x="7264400" y="4089400"/>
            <a:ext cx="1930400" cy="1981200"/>
          </a:xfrm>
          <a:prstGeom prst="rect">
            <a:avLst/>
          </a:prstGeom>
        </p:spPr>
      </p:pic>
      <p:pic>
        <p:nvPicPr>
          <p:cNvPr id="62" name=""/>
          <p:cNvPicPr>
            <a:picLocks noChangeAspect="1"/>
          </p:cNvPicPr>
          <p:nvPr/>
        </p:nvPicPr>
        <p:blipFill rotWithShape="1">
          <a:blip r:embed="rId15"/>
          <a:stretch>
            <a:fillRect/>
          </a:stretch>
        </p:blipFill>
        <p:spPr>
          <a:xfrm>
            <a:off x="9550400" y="4038600"/>
            <a:ext cx="1879600" cy="1981200"/>
          </a:xfrm>
          <a:prstGeom prst="rect">
            <a:avLst/>
          </a:prstGeom>
        </p:spPr>
      </p:pic>
      <p:sp>
        <p:nvSpPr>
          <p:cNvPr id="63" name=""/>
          <p:cNvSpPr/>
          <p:nvPr/>
        </p:nvSpPr>
        <p:spPr>
          <a:xfrm>
            <a:off x="965200" y="1864424"/>
            <a:ext cx="304800" cy="304800"/>
          </a:xfrm>
          <a:prstGeom prst="ellipse">
            <a:avLst/>
          </a:prstGeom>
          <a:noFill/>
          <a:ln w="63500">
            <a:solidFill>
              <a:srgbClr val="008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64" name=""/>
          <p:cNvSpPr/>
          <p:nvPr/>
        </p:nvSpPr>
        <p:spPr>
          <a:xfrm>
            <a:off x="3403600" y="2524824"/>
            <a:ext cx="304800" cy="304800"/>
          </a:xfrm>
          <a:prstGeom prst="ellipse">
            <a:avLst/>
          </a:prstGeom>
          <a:noFill/>
          <a:ln w="63500">
            <a:solidFill>
              <a:srgbClr val="008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65" name=""/>
          <p:cNvSpPr/>
          <p:nvPr/>
        </p:nvSpPr>
        <p:spPr>
          <a:xfrm>
            <a:off x="6248400" y="3185224"/>
            <a:ext cx="304800" cy="304800"/>
          </a:xfrm>
          <a:prstGeom prst="ellipse">
            <a:avLst/>
          </a:prstGeom>
          <a:noFill/>
          <a:ln w="63500">
            <a:solidFill>
              <a:srgbClr val="008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66" name=""/>
          <p:cNvSpPr/>
          <p:nvPr/>
        </p:nvSpPr>
        <p:spPr>
          <a:xfrm>
            <a:off x="7569200" y="1813624"/>
            <a:ext cx="304800" cy="304800"/>
          </a:xfrm>
          <a:prstGeom prst="ellipse">
            <a:avLst/>
          </a:prstGeom>
          <a:noFill/>
          <a:ln w="63500">
            <a:solidFill>
              <a:srgbClr val="008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69" name=""/>
          <p:cNvSpPr/>
          <p:nvPr/>
        </p:nvSpPr>
        <p:spPr>
          <a:xfrm>
            <a:off x="9855200" y="1966024"/>
            <a:ext cx="304800" cy="304800"/>
          </a:xfrm>
          <a:prstGeom prst="ellipse">
            <a:avLst/>
          </a:prstGeom>
          <a:noFill/>
          <a:ln w="63500">
            <a:solidFill>
              <a:srgbClr val="008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70" name=""/>
          <p:cNvSpPr/>
          <p:nvPr/>
        </p:nvSpPr>
        <p:spPr>
          <a:xfrm>
            <a:off x="965199" y="4140200"/>
            <a:ext cx="304800" cy="304800"/>
          </a:xfrm>
          <a:prstGeom prst="ellipse">
            <a:avLst/>
          </a:prstGeom>
          <a:noFill/>
          <a:ln w="63500">
            <a:solidFill>
              <a:srgbClr val="008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71" name=""/>
          <p:cNvSpPr/>
          <p:nvPr/>
        </p:nvSpPr>
        <p:spPr>
          <a:xfrm>
            <a:off x="9702800" y="4140200"/>
            <a:ext cx="304800" cy="304800"/>
          </a:xfrm>
          <a:prstGeom prst="ellipse">
            <a:avLst/>
          </a:prstGeom>
          <a:noFill/>
          <a:ln w="63500">
            <a:solidFill>
              <a:srgbClr val="008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72" name=""/>
          <p:cNvSpPr/>
          <p:nvPr/>
        </p:nvSpPr>
        <p:spPr>
          <a:xfrm>
            <a:off x="4216400" y="5562600"/>
            <a:ext cx="304800" cy="304800"/>
          </a:xfrm>
          <a:prstGeom prst="ellipse">
            <a:avLst/>
          </a:prstGeom>
          <a:noFill/>
          <a:ln w="63500">
            <a:solidFill>
              <a:srgbClr val="008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77" name=""/>
          <p:cNvSpPr/>
          <p:nvPr/>
        </p:nvSpPr>
        <p:spPr>
          <a:xfrm>
            <a:off x="5384800" y="5511800"/>
            <a:ext cx="304800" cy="304800"/>
          </a:xfrm>
          <a:prstGeom prst="ellipse">
            <a:avLst/>
          </a:prstGeom>
          <a:noFill/>
          <a:ln w="63500">
            <a:solidFill>
              <a:srgbClr val="008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78" name=""/>
          <p:cNvSpPr/>
          <p:nvPr/>
        </p:nvSpPr>
        <p:spPr>
          <a:xfrm>
            <a:off x="8534400" y="5207000"/>
            <a:ext cx="304800" cy="304800"/>
          </a:xfrm>
          <a:prstGeom prst="ellipse">
            <a:avLst/>
          </a:prstGeom>
          <a:noFill/>
          <a:ln w="63500">
            <a:solidFill>
              <a:srgbClr val="008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79" name=""/>
          <p:cNvSpPr txBox="1"/>
          <p:nvPr/>
        </p:nvSpPr>
        <p:spPr>
          <a:xfrm>
            <a:off x="1320800" y="3733800"/>
            <a:ext cx="1066800" cy="38862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 sz="2000"/>
              <a:t>&lt;</a:t>
            </a:r>
            <a:r>
              <a:rPr lang="ko-KR" altLang="en-US" sz="2000"/>
              <a:t>두산</a:t>
            </a:r>
            <a:r>
              <a:rPr lang="en-US" altLang="ko-KR" sz="2000"/>
              <a:t>&gt;</a:t>
            </a:r>
            <a:endParaRPr lang="en-US" altLang="ko-KR" sz="2000"/>
          </a:p>
        </p:txBody>
      </p:sp>
      <p:sp>
        <p:nvSpPr>
          <p:cNvPr id="80" name=""/>
          <p:cNvSpPr txBox="1"/>
          <p:nvPr/>
        </p:nvSpPr>
        <p:spPr>
          <a:xfrm>
            <a:off x="3505200" y="3733800"/>
            <a:ext cx="1066800" cy="38862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 sz="2000"/>
              <a:t>&lt;</a:t>
            </a:r>
            <a:r>
              <a:rPr lang="ko-KR" altLang="en-US" sz="2000"/>
              <a:t>한화</a:t>
            </a:r>
            <a:r>
              <a:rPr lang="en-US" altLang="ko-KR" sz="2000"/>
              <a:t>&gt;</a:t>
            </a:r>
            <a:endParaRPr lang="en-US" altLang="ko-KR" sz="2000"/>
          </a:p>
        </p:txBody>
      </p:sp>
      <p:sp>
        <p:nvSpPr>
          <p:cNvPr id="81" name=""/>
          <p:cNvSpPr txBox="1"/>
          <p:nvPr/>
        </p:nvSpPr>
        <p:spPr>
          <a:xfrm>
            <a:off x="5740400" y="3733800"/>
            <a:ext cx="1066800" cy="38862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 sz="2000"/>
              <a:t>&lt;</a:t>
            </a:r>
            <a:r>
              <a:rPr lang="ko-KR" altLang="en-US" sz="2000"/>
              <a:t>기아</a:t>
            </a:r>
            <a:r>
              <a:rPr lang="en-US" altLang="ko-KR" sz="2000"/>
              <a:t>&gt;</a:t>
            </a:r>
            <a:endParaRPr lang="en-US" altLang="ko-KR" sz="2000"/>
          </a:p>
        </p:txBody>
      </p:sp>
      <p:sp>
        <p:nvSpPr>
          <p:cNvPr id="82" name=""/>
          <p:cNvSpPr txBox="1"/>
          <p:nvPr/>
        </p:nvSpPr>
        <p:spPr>
          <a:xfrm>
            <a:off x="7874000" y="3733800"/>
            <a:ext cx="1066800" cy="38862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 sz="2000"/>
              <a:t>&lt;</a:t>
            </a:r>
            <a:r>
              <a:rPr lang="ko-KR" altLang="en-US" sz="2000"/>
              <a:t>키움</a:t>
            </a:r>
            <a:r>
              <a:rPr lang="en-US" altLang="ko-KR" sz="2000"/>
              <a:t>&gt;</a:t>
            </a:r>
            <a:endParaRPr lang="en-US" altLang="ko-KR" sz="2000"/>
          </a:p>
        </p:txBody>
      </p:sp>
      <p:sp>
        <p:nvSpPr>
          <p:cNvPr id="83" name=""/>
          <p:cNvSpPr txBox="1"/>
          <p:nvPr/>
        </p:nvSpPr>
        <p:spPr>
          <a:xfrm>
            <a:off x="10160000" y="3733800"/>
            <a:ext cx="1066800" cy="38862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 sz="2000"/>
              <a:t>&lt;KT&gt;</a:t>
            </a:r>
            <a:endParaRPr lang="en-US" altLang="ko-KR" sz="2000"/>
          </a:p>
        </p:txBody>
      </p:sp>
      <p:sp>
        <p:nvSpPr>
          <p:cNvPr id="84" name=""/>
          <p:cNvSpPr txBox="1"/>
          <p:nvPr/>
        </p:nvSpPr>
        <p:spPr>
          <a:xfrm>
            <a:off x="1219200" y="6121400"/>
            <a:ext cx="1066800" cy="39179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 sz="2000"/>
              <a:t>&lt;LG&gt;</a:t>
            </a:r>
            <a:endParaRPr lang="en-US" altLang="ko-KR" sz="2000"/>
          </a:p>
        </p:txBody>
      </p:sp>
      <p:sp>
        <p:nvSpPr>
          <p:cNvPr id="85" name=""/>
          <p:cNvSpPr txBox="1"/>
          <p:nvPr/>
        </p:nvSpPr>
        <p:spPr>
          <a:xfrm>
            <a:off x="3505200" y="6121400"/>
            <a:ext cx="1066800" cy="39179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 sz="2000"/>
              <a:t>&lt;</a:t>
            </a:r>
            <a:r>
              <a:rPr lang="ko-KR" altLang="en-US" sz="2000"/>
              <a:t>롯데</a:t>
            </a:r>
            <a:r>
              <a:rPr lang="en-US" altLang="ko-KR" sz="2000"/>
              <a:t>&gt;</a:t>
            </a:r>
            <a:endParaRPr lang="en-US" altLang="ko-KR" sz="2000"/>
          </a:p>
        </p:txBody>
      </p:sp>
      <p:sp>
        <p:nvSpPr>
          <p:cNvPr id="86" name=""/>
          <p:cNvSpPr txBox="1"/>
          <p:nvPr/>
        </p:nvSpPr>
        <p:spPr>
          <a:xfrm>
            <a:off x="5740400" y="6121400"/>
            <a:ext cx="1066800" cy="39179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 sz="2000"/>
              <a:t>&lt;NC&gt;</a:t>
            </a:r>
            <a:endParaRPr lang="en-US" altLang="ko-KR" sz="2000"/>
          </a:p>
        </p:txBody>
      </p:sp>
      <p:sp>
        <p:nvSpPr>
          <p:cNvPr id="87" name=""/>
          <p:cNvSpPr txBox="1"/>
          <p:nvPr/>
        </p:nvSpPr>
        <p:spPr>
          <a:xfrm>
            <a:off x="7924800" y="6135370"/>
            <a:ext cx="1066800" cy="38735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 sz="2000"/>
              <a:t>&lt;</a:t>
            </a:r>
            <a:r>
              <a:rPr lang="ko-KR" altLang="en-US" sz="2000"/>
              <a:t>삼성</a:t>
            </a:r>
            <a:r>
              <a:rPr lang="en-US" altLang="ko-KR" sz="2000"/>
              <a:t>&gt;</a:t>
            </a:r>
            <a:endParaRPr lang="en-US" altLang="ko-KR" sz="2000"/>
          </a:p>
        </p:txBody>
      </p:sp>
      <p:sp>
        <p:nvSpPr>
          <p:cNvPr id="88" name=""/>
          <p:cNvSpPr txBox="1"/>
          <p:nvPr/>
        </p:nvSpPr>
        <p:spPr>
          <a:xfrm>
            <a:off x="10261600" y="6121400"/>
            <a:ext cx="1066800" cy="39179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 sz="2000"/>
              <a:t>&lt;SSG&gt;</a:t>
            </a:r>
            <a:endParaRPr lang="en-US" altLang="ko-KR" sz="2000"/>
          </a:p>
        </p:txBody>
      </p:sp>
      <p:sp>
        <p:nvSpPr>
          <p:cNvPr id="91" name=""/>
          <p:cNvSpPr txBox="1"/>
          <p:nvPr/>
        </p:nvSpPr>
        <p:spPr>
          <a:xfrm>
            <a:off x="574999" y="364787"/>
            <a:ext cx="6096000" cy="3000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 b="1">
                <a:solidFill>
                  <a:srgbClr val="faf3db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감탄로드감탄체 TTF"/>
                <a:ea typeface="감탄로드감탄체 TTF"/>
              </a:rPr>
              <a:t>Data analysis Project</a:t>
            </a:r>
            <a:endParaRPr lang="ko-KR" altLang="en-US" sz="1400" b="1">
              <a:solidFill>
                <a:srgbClr val="faf3db"/>
              </a:solidFill>
              <a:latin typeface="감탄로드감탄체 TTF"/>
              <a:ea typeface="감탄로드감탄체 TTF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afba9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06400" y="355600"/>
            <a:ext cx="2887133" cy="423333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 rot="5400000">
            <a:off x="5576035" y="-4509235"/>
            <a:ext cx="1031464" cy="11379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 rot="5400000">
            <a:off x="7721600" y="2187575"/>
            <a:ext cx="4047066" cy="4080933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 rot="5400000">
            <a:off x="1689618" y="538152"/>
            <a:ext cx="4630230" cy="7196667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736600" y="866753"/>
            <a:ext cx="9506208" cy="6604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>
              <a:defRPr/>
            </a:pPr>
            <a:r>
              <a:rPr lang="en-US" altLang="ko-KR" sz="3600" b="1" i="0" u="none" strike="noStrike">
                <a:solidFill>
                  <a:srgbClr val="000000"/>
                </a:solidFill>
                <a:latin typeface="소요단풍체 볼드 TTF"/>
                <a:ea typeface="소요단풍체 볼드 TTF"/>
              </a:rPr>
              <a:t>03.</a:t>
            </a:r>
            <a:r>
              <a:rPr lang="ko-KR" altLang="en-US" sz="3600" b="1" i="0" u="none" strike="noStrike">
                <a:solidFill>
                  <a:srgbClr val="000000"/>
                </a:solidFill>
                <a:latin typeface="소요단풍체 볼드 TTF"/>
                <a:ea typeface="소요단풍체 볼드 TTF"/>
              </a:rPr>
              <a:t> </a:t>
            </a:r>
            <a:r>
              <a:rPr lang="ko-KR" altLang="en-US" sz="3600">
                <a:solidFill>
                  <a:srgbClr val="000000"/>
                </a:solidFill>
                <a:latin typeface="소요단풍체 볼드 TTF"/>
                <a:ea typeface="소요단풍체 볼드 TTF"/>
              </a:rPr>
              <a:t>원인분석</a:t>
            </a:r>
            <a:endParaRPr lang="ko-KR" altLang="en-US" sz="3600">
              <a:solidFill>
                <a:srgbClr val="000000"/>
              </a:solidFill>
              <a:latin typeface="소요단풍체 볼드 TTF"/>
              <a:ea typeface="소요단풍체 볼드 TTF"/>
            </a:endParaRPr>
          </a:p>
        </p:txBody>
      </p:sp>
      <p:grpSp>
        <p:nvGrpSpPr>
          <p:cNvPr id="11" name="Group 11"/>
          <p:cNvGrpSpPr/>
          <p:nvPr/>
        </p:nvGrpSpPr>
        <p:grpSpPr>
          <a:xfrm rot="0">
            <a:off x="1431655808" y="1431655808"/>
            <a:ext cx="1431655808" cy="1431655808"/>
            <a:chOff x="0" y="0"/>
            <a:chExt cx="914400" cy="914400"/>
          </a:xfrm>
        </p:grpSpPr>
      </p:grpSp>
      <p:pic>
        <p:nvPicPr>
          <p:cNvPr id="16" name="Picture 16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7912964" y="2874995"/>
            <a:ext cx="304800" cy="296333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1335876" y="3566972"/>
            <a:ext cx="694266" cy="3048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32800"/>
              </a:lnSpc>
              <a:defRPr/>
            </a:pPr>
            <a:endParaRPr lang="en-US" sz="2600" b="0" i="0" u="none" strike="noStrike">
              <a:solidFill>
                <a:srgbClr val="212121"/>
              </a:solidFill>
              <a:latin typeface="Cafe24 Ohsquare air"/>
            </a:endParaRPr>
          </a:p>
        </p:txBody>
      </p:sp>
      <p:pic>
        <p:nvPicPr>
          <p:cNvPr id="20" name="Picture 20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7990719" y="4159506"/>
            <a:ext cx="304800" cy="296333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8010158" y="5397864"/>
            <a:ext cx="304800" cy="296333"/>
          </a:xfrm>
          <a:prstGeom prst="rect">
            <a:avLst/>
          </a:prstGeom>
        </p:spPr>
      </p:pic>
      <p:pic>
        <p:nvPicPr>
          <p:cNvPr id="45" name="Picture 45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550333" y="1710266"/>
            <a:ext cx="11091334" cy="8466"/>
          </a:xfrm>
          <a:prstGeom prst="rect">
            <a:avLst/>
          </a:prstGeom>
        </p:spPr>
      </p:pic>
      <p:sp>
        <p:nvSpPr>
          <p:cNvPr id="51" name=""/>
          <p:cNvSpPr txBox="1"/>
          <p:nvPr/>
        </p:nvSpPr>
        <p:spPr>
          <a:xfrm>
            <a:off x="8257980" y="2805772"/>
            <a:ext cx="3452330" cy="945173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en-US" altLang="ko-KR" sz="1400">
                <a:solidFill>
                  <a:srgbClr val="595959"/>
                </a:solidFill>
                <a:latin typeface="소요단풍체 볼드 TTF"/>
                <a:ea typeface="소요단풍체 볼드 TTF"/>
              </a:rPr>
              <a:t>2021</a:t>
            </a:r>
            <a:r>
              <a:rPr lang="ko-KR" altLang="en-US" sz="1400">
                <a:solidFill>
                  <a:srgbClr val="595959"/>
                </a:solidFill>
                <a:latin typeface="소요단풍체 볼드 TTF"/>
                <a:ea typeface="소요단풍체 볼드 TTF"/>
              </a:rPr>
              <a:t>년 </a:t>
            </a:r>
            <a:r>
              <a:rPr lang="en-US" altLang="ko-KR" sz="1400">
                <a:solidFill>
                  <a:srgbClr val="595959"/>
                </a:solidFill>
                <a:latin typeface="소요단풍체 볼드 TTF"/>
                <a:ea typeface="소요단풍체 볼드 TTF"/>
              </a:rPr>
              <a:t>vs 2024</a:t>
            </a:r>
            <a:r>
              <a:rPr lang="ko-KR" altLang="en-US" sz="1400">
                <a:solidFill>
                  <a:srgbClr val="595959"/>
                </a:solidFill>
                <a:latin typeface="소요단풍체 볼드 TTF"/>
                <a:ea typeface="소요단풍체 볼드 TTF"/>
              </a:rPr>
              <a:t>년</a:t>
            </a:r>
            <a:endParaRPr lang="ko-KR" altLang="en-US" sz="1400"/>
          </a:p>
          <a:p>
            <a:pPr lvl="0">
              <a:defRPr/>
            </a:pPr>
            <a:r>
              <a:rPr lang="en-US" altLang="ko-KR" sz="1400">
                <a:solidFill>
                  <a:srgbClr val="808080"/>
                </a:solidFill>
                <a:latin typeface="소요단풍체 볼드 TTF"/>
                <a:ea typeface="소요단풍체 볼드 TTF"/>
              </a:rPr>
              <a:t>KIA</a:t>
            </a:r>
            <a:r>
              <a:rPr lang="ko-KR" altLang="en-US" sz="1400">
                <a:solidFill>
                  <a:srgbClr val="808080"/>
                </a:solidFill>
                <a:latin typeface="소요단풍체 볼드 TTF"/>
                <a:ea typeface="소요단풍체 볼드 TTF"/>
              </a:rPr>
              <a:t>의 승률을 확인해보면 누적이동거리가 비슷함에도 불구하고 승률의 차이가 심함</a:t>
            </a:r>
            <a:r>
              <a:rPr lang="en-US" altLang="ko-KR" sz="1400">
                <a:solidFill>
                  <a:srgbClr val="808080"/>
                </a:solidFill>
                <a:latin typeface="소요단풍체 볼드 TTF"/>
                <a:ea typeface="소요단풍체 볼드 TTF"/>
              </a:rPr>
              <a:t>.</a:t>
            </a:r>
            <a:endParaRPr lang="en-US" altLang="ko-KR" sz="1400"/>
          </a:p>
          <a:p>
            <a:pPr lvl="0">
              <a:defRPr/>
            </a:pPr>
            <a:endParaRPr lang="ko-KR" altLang="en-US" sz="1400">
              <a:solidFill>
                <a:srgbClr val="808080"/>
              </a:solidFill>
            </a:endParaRPr>
          </a:p>
        </p:txBody>
      </p:sp>
      <p:graphicFrame>
        <p:nvGraphicFramePr>
          <p:cNvPr id="54" name=""/>
          <p:cNvGraphicFramePr>
            <a:graphicFrameLocks noGrp="1"/>
          </p:cNvGraphicFramePr>
          <p:nvPr/>
        </p:nvGraphicFramePr>
        <p:xfrm>
          <a:off x="558341" y="2434706"/>
          <a:ext cx="3377526" cy="3832626"/>
        </p:xfrm>
        <a:graphic>
          <a:graphicData uri="http://schemas.openxmlformats.org/drawingml/2006/table">
            <a:tbl>
              <a:tblPr firstRow="1" bandRow="1">
                <a:tableStyle styleId="{01A66EDD-3DAB-4C5B-A090-DC80EC1FD486}" styleName="Normal Style 1 - Accent 1">
                  <a:wholeTbl>
                    <a:tcTxStyle>
                      <a:fontRef idx="minor">
                        <a:prstClr val="black"/>
                      </a:fontRef>
                      <a:schemeClr val="dk1"/>
                    </a:tcTxStyle>
                    <a:tcStyle>
                      <a:tcBdr>
                        <a:left>
                          <a:ln w="12700" cmpd="sng">
                            <a:solidFill>
                              <a:schemeClr val="lt1"/>
                            </a:solidFill>
                          </a:ln>
                        </a:left>
                        <a:right>
                          <a:ln w="12700" cmpd="sng">
                            <a:solidFill>
                              <a:schemeClr val="lt1"/>
                            </a:solidFill>
                          </a:ln>
                        </a:right>
                        <a:top>
                          <a:ln w="12700" cmpd="sng">
                            <a:solidFill>
                              <a:schemeClr val="lt1"/>
                            </a:solidFill>
                          </a:ln>
                        </a:top>
                        <a:bottom>
                          <a:ln w="12700" cmpd="sng">
                            <a:solidFill>
                              <a:schemeClr val="lt1"/>
                            </a:solidFill>
                          </a:ln>
                        </a:bottom>
                        <a:insideH>
                          <a:ln w="12700" cmpd="sng">
                            <a:solidFill>
                              <a:schemeClr val="lt1"/>
                            </a:solidFill>
                          </a:ln>
                        </a:insideH>
                        <a:insideV>
                          <a:ln w="12700" cmpd="sng">
                            <a:solidFill>
                              <a:schemeClr val="lt1"/>
                            </a:solidFill>
                          </a:ln>
                        </a:insideV>
                      </a:tcBdr>
                      <a:fill>
                        <a:solidFill>
                          <a:schemeClr val="accent1">
                            <a:lum val="90000"/>
                          </a:schemeClr>
                        </a:solidFill>
                      </a:fill>
                    </a:tcStyle>
                  </a:wholeTbl>
                  <a:band1H>
                    <a:tcTxStyle/>
                    <a:tcStyle>
                      <a:tcBdr/>
                      <a:fill>
                        <a:solidFill>
                          <a:schemeClr val="accent1">
                            <a:lum val="80000"/>
                          </a:schemeClr>
                        </a:solidFill>
                      </a:fill>
                    </a:tcStyle>
                  </a:band1H>
                  <a:band2H>
                    <a:tcTxStyle/>
                    <a:tcStyle>
                      <a:tcBdr/>
                    </a:tcStyle>
                  </a:band2H>
                  <a:band1V>
                    <a:tcTxStyle/>
                    <a:tcStyle>
                      <a:tcBdr/>
                      <a:fill>
                        <a:solidFill>
                          <a:schemeClr val="accent1">
                            <a:lum val="80000"/>
                          </a:schemeClr>
                        </a:solidFill>
                      </a:fill>
                    </a:tcStyle>
                  </a:band1V>
                  <a:band2V>
                    <a:tcTxStyle/>
                    <a:tcStyle>
                      <a:tcBdr/>
                    </a:tcStyle>
                  </a:band2V>
                  <a:lastCol>
                    <a:tcTxStyle b="on">
                      <a:fontRef idx="minor">
                        <a:prstClr val="black"/>
                      </a:fontRef>
                      <a:schemeClr val="lt1"/>
                    </a:tcTxStyle>
                    <a:tcStyle>
                      <a:tcBdr/>
                      <a:fill>
                        <a:solidFill>
                          <a:schemeClr val="accent1"/>
                        </a:solidFill>
                      </a:fill>
                    </a:tcStyle>
                  </a:lastCol>
                  <a:firstCol>
                    <a:tcTxStyle b="on">
                      <a:fontRef idx="minor">
                        <a:prstClr val="black"/>
                      </a:fontRef>
                      <a:schemeClr val="lt1"/>
                    </a:tcTxStyle>
                    <a:tcStyle>
                      <a:tcBdr/>
                      <a:fill>
                        <a:solidFill>
                          <a:schemeClr val="accent1"/>
                        </a:solidFill>
                      </a:fill>
                    </a:tcStyle>
                  </a:firstCol>
                  <a:lastRow>
                    <a:tcTxStyle b="on">
                      <a:fontRef idx="minor">
                        <a:prstClr val="black"/>
                      </a:fontRef>
                      <a:schemeClr val="lt1"/>
                    </a:tcTxStyle>
                    <a:tcStyle>
                      <a:tcBdr>
                        <a:top>
                          <a:ln w="38100" cmpd="sng">
                            <a:solidFill>
                              <a:schemeClr val="lt1"/>
                            </a:solidFill>
                          </a:ln>
                        </a:top>
                      </a:tcBdr>
                      <a:fill>
                        <a:solidFill>
                          <a:schemeClr val="accent1"/>
                        </a:solidFill>
                      </a:fill>
                    </a:tcStyle>
                  </a:lastRow>
                  <a:firstRow>
                    <a:tcTxStyle b="on">
                      <a:fontRef idx="minor">
                        <a:prstClr val="black"/>
                      </a:fontRef>
                      <a:schemeClr val="lt1"/>
                    </a:tcTxStyle>
                    <a:tcStyle>
                      <a:tcBdr>
                        <a:bottom>
                          <a:ln w="38100" cmpd="sng">
                            <a:solidFill>
                              <a:schemeClr val="lt1"/>
                            </a:solidFill>
                          </a:ln>
                        </a:bottom>
                      </a:tcBdr>
                      <a:fill>
                        <a:solidFill>
                          <a:schemeClr val="accent1"/>
                        </a:solidFill>
                      </a:fill>
                    </a:tcStyle>
                  </a:firstRow>
                </a:tableStyle>
              </a:tblPr>
              <a:tblGrid>
                <a:gridCol w="690630"/>
                <a:gridCol w="702865"/>
                <a:gridCol w="1293901"/>
                <a:gridCol w="690129"/>
              </a:tblGrid>
              <a:tr h="348420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 sz="1100">
                          <a:latin typeface="소요단풍체 볼드 TTF"/>
                          <a:ea typeface="소요단풍체 볼드 TTF"/>
                        </a:rPr>
                        <a:t>팀명</a:t>
                      </a:r>
                      <a:endParaRPr lang="ko-KR" altLang="en-US" sz="1100">
                        <a:ea typeface="소요단풍체 볼드 TTF"/>
                      </a:endParaRPr>
                    </a:p>
                  </a:txBody>
                  <a:tcPr marL="91440" marR="91440">
                    <a:solidFill>
                      <a:schemeClr val="accent2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 sz="1100">
                          <a:latin typeface="소요단풍체 볼드 TTF"/>
                          <a:ea typeface="소요단풍체 볼드 TTF"/>
                        </a:rPr>
                        <a:t>연도</a:t>
                      </a:r>
                      <a:endParaRPr lang="ko-KR" altLang="en-US" sz="1100">
                        <a:ea typeface="소요단풍체 볼드 TTF"/>
                      </a:endParaRPr>
                    </a:p>
                  </a:txBody>
                  <a:tcPr marL="91440" marR="91440">
                    <a:solidFill>
                      <a:schemeClr val="accent2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 sz="1100">
                          <a:latin typeface="소요단풍체 볼드 TTF"/>
                          <a:ea typeface="소요단풍체 볼드 TTF"/>
                        </a:rPr>
                        <a:t>누정이동거리</a:t>
                      </a:r>
                      <a:r>
                        <a:rPr lang="en-US" altLang="ko-KR" sz="1100">
                          <a:latin typeface="소요단풍체 볼드 TTF"/>
                          <a:ea typeface="소요단풍체 볼드 TTF"/>
                        </a:rPr>
                        <a:t>(km)</a:t>
                      </a:r>
                      <a:endParaRPr lang="en-US" altLang="ko-KR" sz="1100">
                        <a:ea typeface="소요단풍체 볼드 TTF"/>
                      </a:endParaRPr>
                    </a:p>
                  </a:txBody>
                  <a:tcPr marL="91440" marR="91440">
                    <a:solidFill>
                      <a:schemeClr val="accent2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 sz="1100">
                          <a:latin typeface="소요단풍체 볼드 TTF"/>
                          <a:ea typeface="소요단풍체 볼드 TTF"/>
                        </a:rPr>
                        <a:t>승률</a:t>
                      </a:r>
                      <a:endParaRPr lang="ko-KR" altLang="en-US" sz="1100">
                        <a:ea typeface="소요단풍체 볼드 TTF"/>
                      </a:endParaRPr>
                    </a:p>
                  </a:txBody>
                  <a:tcPr marL="91440" marR="91440">
                    <a:solidFill>
                      <a:schemeClr val="accent2"/>
                    </a:solidFill>
                  </a:tcPr>
                </a:tc>
              </a:tr>
              <a:tr h="348420">
                <a:tc rowSpan="10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en-US" altLang="ko-KR" sz="1300"/>
                    </a:p>
                    <a:p>
                      <a:pPr algn="ctr">
                        <a:defRPr/>
                      </a:pPr>
                      <a:endParaRPr lang="en-US" altLang="ko-KR" sz="1300"/>
                    </a:p>
                    <a:p>
                      <a:pPr algn="ctr">
                        <a:defRPr/>
                      </a:pPr>
                      <a:endParaRPr lang="en-US" altLang="ko-KR" sz="1300"/>
                    </a:p>
                    <a:p>
                      <a:pPr algn="ctr">
                        <a:defRPr/>
                      </a:pPr>
                      <a:endParaRPr lang="en-US" altLang="ko-KR" sz="1300">
                        <a:ea typeface="감탄로드감탄체 TTF"/>
                      </a:endParaRPr>
                    </a:p>
                    <a:p>
                      <a:pPr algn="ctr">
                        <a:defRPr/>
                      </a:pPr>
                      <a:endParaRPr lang="en-US" altLang="ko-KR" sz="1300">
                        <a:ea typeface="감탄로드감탄체 TTF"/>
                      </a:endParaRPr>
                    </a:p>
                    <a:p>
                      <a:pPr algn="ctr">
                        <a:defRPr/>
                      </a:pPr>
                      <a:endParaRPr lang="en-US" altLang="ko-KR" sz="1300">
                        <a:latin typeface="감탄로드감탄체 TTF"/>
                        <a:ea typeface="감탄로드감탄체 TTF"/>
                      </a:endParaRPr>
                    </a:p>
                    <a:p>
                      <a:pPr algn="ctr">
                        <a:defRPr/>
                      </a:pPr>
                      <a:endParaRPr lang="en-US" altLang="ko-KR" sz="1300">
                        <a:latin typeface="감탄로드감탄체 TTF"/>
                        <a:ea typeface="감탄로드감탄체 TTF"/>
                      </a:endParaRPr>
                    </a:p>
                    <a:p>
                      <a:pPr algn="ctr">
                        <a:defRPr/>
                      </a:pPr>
                      <a:r>
                        <a:rPr lang="en-US" altLang="ko-KR" sz="1300">
                          <a:latin typeface="감탄로드감탄체 TTF"/>
                          <a:ea typeface="감탄로드감탄체 TTF"/>
                        </a:rPr>
                        <a:t>KIA</a:t>
                      </a:r>
                      <a:endParaRPr lang="en-US" altLang="ko-KR" sz="1300">
                        <a:ea typeface="감탄로드감탄체 TTF"/>
                      </a:endParaRPr>
                    </a:p>
                  </a:txBody>
                  <a:tcPr marL="91440" marR="91440">
                    <a:solidFill>
                      <a:srgbClr val="c0cde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 sz="1100">
                          <a:latin typeface="소요단풍체 볼드 TTF"/>
                          <a:ea typeface="소요단풍체 볼드 TTF"/>
                        </a:rPr>
                        <a:t>2015</a:t>
                      </a:r>
                      <a:endParaRPr lang="en-US" altLang="ko-KR" sz="1100">
                        <a:ea typeface="소요단풍체 볼드 TTF"/>
                      </a:endParaRPr>
                    </a:p>
                  </a:txBody>
                  <a:tcPr marL="91440" marR="91440">
                    <a:solidFill>
                      <a:srgbClr val="c0cde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 sz="1100" b="1">
                          <a:latin typeface="소요단풍체 볼드 TTF"/>
                          <a:ea typeface="소요단풍체 볼드 TTF"/>
                        </a:rPr>
                        <a:t>13057</a:t>
                      </a:r>
                      <a:endParaRPr lang="en-US" altLang="ko-KR" sz="1100" b="1">
                        <a:ea typeface="소요단풍체 볼드 TTF"/>
                      </a:endParaRPr>
                    </a:p>
                  </a:txBody>
                  <a:tcPr marL="91440" marR="91440">
                    <a:solidFill>
                      <a:srgbClr val="c0cde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 sz="1100">
                          <a:latin typeface="소요단풍체 볼드 TTF"/>
                          <a:ea typeface="소요단풍체 볼드 TTF"/>
                        </a:rPr>
                        <a:t>0.465</a:t>
                      </a:r>
                      <a:endParaRPr lang="en-US" altLang="ko-KR" sz="1100">
                        <a:ea typeface="소요단풍체 볼드 TTF"/>
                      </a:endParaRPr>
                    </a:p>
                  </a:txBody>
                  <a:tcPr marL="91440" marR="91440">
                    <a:solidFill>
                      <a:srgbClr val="c0cdef"/>
                    </a:solidFill>
                  </a:tcPr>
                </a:tc>
              </a:tr>
              <a:tr h="34842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91440" marR="91440">
                    <a:solidFill>
                      <a:srgbClr val="c0cde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 sz="1100">
                          <a:latin typeface="소요단풍체 볼드 TTF"/>
                          <a:ea typeface="소요단풍체 볼드 TTF"/>
                        </a:rPr>
                        <a:t>2016</a:t>
                      </a:r>
                      <a:endParaRPr lang="en-US" altLang="ko-KR" sz="1100">
                        <a:ea typeface="소요단풍체 볼드 TTF"/>
                      </a:endParaRPr>
                    </a:p>
                  </a:txBody>
                  <a:tcPr marL="91440" marR="91440">
                    <a:solidFill>
                      <a:srgbClr val="c0cde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 sz="1100" b="1">
                          <a:latin typeface="소요단풍체 볼드 TTF"/>
                          <a:ea typeface="소요단풍체 볼드 TTF"/>
                        </a:rPr>
                        <a:t>12045</a:t>
                      </a:r>
                      <a:endParaRPr lang="en-US" altLang="ko-KR" sz="1100" b="1">
                        <a:ea typeface="소요단풍체 볼드 TTF"/>
                      </a:endParaRPr>
                    </a:p>
                  </a:txBody>
                  <a:tcPr marL="91440" marR="91440">
                    <a:solidFill>
                      <a:srgbClr val="c0cde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 sz="1100">
                          <a:latin typeface="소요단풍체 볼드 TTF"/>
                          <a:ea typeface="소요단풍체 볼드 TTF"/>
                        </a:rPr>
                        <a:t>0.486</a:t>
                      </a:r>
                      <a:endParaRPr lang="en-US" altLang="ko-KR" sz="1100">
                        <a:ea typeface="소요단풍체 볼드 TTF"/>
                      </a:endParaRPr>
                    </a:p>
                  </a:txBody>
                  <a:tcPr marL="91440" marR="91440">
                    <a:solidFill>
                      <a:srgbClr val="c0cdef"/>
                    </a:solidFill>
                  </a:tcPr>
                </a:tc>
              </a:tr>
              <a:tr h="34842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91440" marR="91440">
                    <a:solidFill>
                      <a:srgbClr val="c0cde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 sz="1100">
                          <a:latin typeface="소요단풍체 볼드 TTF"/>
                          <a:ea typeface="소요단풍체 볼드 TTF"/>
                        </a:rPr>
                        <a:t>2017</a:t>
                      </a:r>
                      <a:endParaRPr lang="en-US" altLang="ko-KR" sz="1100">
                        <a:ea typeface="소요단풍체 볼드 TTF"/>
                      </a:endParaRPr>
                    </a:p>
                  </a:txBody>
                  <a:tcPr marL="91440" marR="91440">
                    <a:solidFill>
                      <a:srgbClr val="c0cde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 sz="1100" b="1">
                          <a:latin typeface="소요단풍체 볼드 TTF"/>
                          <a:ea typeface="소요단풍체 볼드 TTF"/>
                        </a:rPr>
                        <a:t>10462</a:t>
                      </a:r>
                      <a:endParaRPr lang="en-US" altLang="ko-KR" sz="1100" b="1">
                        <a:ea typeface="소요단풍체 볼드 TTF"/>
                      </a:endParaRPr>
                    </a:p>
                  </a:txBody>
                  <a:tcPr marL="91440" marR="91440">
                    <a:solidFill>
                      <a:srgbClr val="c0cde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 sz="1100">
                          <a:latin typeface="소요단풍체 볼드 TTF"/>
                          <a:ea typeface="소요단풍체 볼드 TTF"/>
                        </a:rPr>
                        <a:t>0.604</a:t>
                      </a:r>
                      <a:endParaRPr lang="en-US" altLang="ko-KR" sz="1100">
                        <a:ea typeface="소요단풍체 볼드 TTF"/>
                      </a:endParaRPr>
                    </a:p>
                  </a:txBody>
                  <a:tcPr marL="91440" marR="91440">
                    <a:solidFill>
                      <a:srgbClr val="c0cdef"/>
                    </a:solidFill>
                  </a:tcPr>
                </a:tc>
              </a:tr>
              <a:tr h="34842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91440" marR="91440">
                    <a:solidFill>
                      <a:srgbClr val="c0cde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 sz="1100">
                          <a:latin typeface="소요단풍체 볼드 TTF"/>
                          <a:ea typeface="소요단풍체 볼드 TTF"/>
                        </a:rPr>
                        <a:t>2018</a:t>
                      </a:r>
                      <a:endParaRPr lang="en-US" altLang="ko-KR" sz="1100">
                        <a:ea typeface="소요단풍체 볼드 TTF"/>
                      </a:endParaRPr>
                    </a:p>
                  </a:txBody>
                  <a:tcPr marL="91440" marR="91440">
                    <a:solidFill>
                      <a:srgbClr val="c0cde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 sz="1100" b="1">
                          <a:latin typeface="소요단풍체 볼드 TTF"/>
                          <a:ea typeface="소요단풍체 볼드 TTF"/>
                        </a:rPr>
                        <a:t>11722</a:t>
                      </a:r>
                      <a:endParaRPr lang="en-US" altLang="ko-KR" sz="1100" b="1">
                        <a:ea typeface="소요단풍체 볼드 TTF"/>
                      </a:endParaRPr>
                    </a:p>
                  </a:txBody>
                  <a:tcPr marL="91440" marR="91440">
                    <a:solidFill>
                      <a:srgbClr val="c0cde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 sz="1100">
                          <a:latin typeface="소요단풍체 볼드 TTF"/>
                          <a:ea typeface="소요단풍체 볼드 TTF"/>
                        </a:rPr>
                        <a:t>0.486</a:t>
                      </a:r>
                      <a:endParaRPr lang="en-US" altLang="ko-KR" sz="1100">
                        <a:ea typeface="소요단풍체 볼드 TTF"/>
                      </a:endParaRPr>
                    </a:p>
                  </a:txBody>
                  <a:tcPr marL="91440" marR="91440">
                    <a:solidFill>
                      <a:srgbClr val="c0cdef"/>
                    </a:solidFill>
                  </a:tcPr>
                </a:tc>
              </a:tr>
              <a:tr h="34842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91440" marR="91440">
                    <a:solidFill>
                      <a:srgbClr val="c0cde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 sz="1100">
                          <a:latin typeface="소요단풍체 볼드 TTF"/>
                          <a:ea typeface="소요단풍체 볼드 TTF"/>
                        </a:rPr>
                        <a:t>2019</a:t>
                      </a:r>
                      <a:endParaRPr lang="en-US" altLang="ko-KR" sz="1100">
                        <a:ea typeface="소요단풍체 볼드 TTF"/>
                      </a:endParaRPr>
                    </a:p>
                  </a:txBody>
                  <a:tcPr marL="91440" marR="91440">
                    <a:solidFill>
                      <a:srgbClr val="c0cde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 sz="1100" b="1">
                          <a:latin typeface="소요단풍체 볼드 TTF"/>
                          <a:ea typeface="소요단풍체 볼드 TTF"/>
                        </a:rPr>
                        <a:t>10742</a:t>
                      </a:r>
                      <a:endParaRPr lang="en-US" altLang="ko-KR" sz="1100" b="1">
                        <a:ea typeface="소요단풍체 볼드 TTF"/>
                      </a:endParaRPr>
                    </a:p>
                  </a:txBody>
                  <a:tcPr marL="91440" marR="91440">
                    <a:solidFill>
                      <a:srgbClr val="c0cde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 sz="1100">
                          <a:latin typeface="소요단풍체 볼드 TTF"/>
                          <a:ea typeface="소요단풍체 볼드 TTF"/>
                        </a:rPr>
                        <a:t>0.431</a:t>
                      </a:r>
                      <a:endParaRPr lang="en-US" altLang="ko-KR" sz="1100">
                        <a:ea typeface="소요단풍체 볼드 TTF"/>
                      </a:endParaRPr>
                    </a:p>
                  </a:txBody>
                  <a:tcPr marL="91440" marR="91440">
                    <a:solidFill>
                      <a:srgbClr val="c0cdef"/>
                    </a:solidFill>
                  </a:tcPr>
                </a:tc>
              </a:tr>
              <a:tr h="34842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91440" marR="91440">
                    <a:solidFill>
                      <a:srgbClr val="c0cde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 sz="1100">
                          <a:latin typeface="소요단풍체 볼드 TTF"/>
                          <a:ea typeface="소요단풍체 볼드 TTF"/>
                        </a:rPr>
                        <a:t>2020</a:t>
                      </a:r>
                      <a:endParaRPr lang="en-US" altLang="ko-KR" sz="1100">
                        <a:ea typeface="소요단풍체 볼드 TTF"/>
                      </a:endParaRPr>
                    </a:p>
                  </a:txBody>
                  <a:tcPr marL="91440" marR="91440">
                    <a:solidFill>
                      <a:srgbClr val="c0cde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 sz="1100" b="1">
                          <a:latin typeface="소요단풍체 볼드 TTF"/>
                          <a:ea typeface="소요단풍체 볼드 TTF"/>
                        </a:rPr>
                        <a:t>10675</a:t>
                      </a:r>
                      <a:endParaRPr lang="en-US" altLang="ko-KR" sz="1100" b="1">
                        <a:ea typeface="소요단풍체 볼드 TTF"/>
                      </a:endParaRPr>
                    </a:p>
                  </a:txBody>
                  <a:tcPr marL="91440" marR="91440">
                    <a:solidFill>
                      <a:srgbClr val="c0cde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 sz="1100">
                          <a:latin typeface="소요단풍체 볼드 TTF"/>
                          <a:ea typeface="소요단풍체 볼드 TTF"/>
                        </a:rPr>
                        <a:t>0.507</a:t>
                      </a:r>
                      <a:endParaRPr lang="en-US" altLang="ko-KR" sz="1100">
                        <a:ea typeface="소요단풍체 볼드 TTF"/>
                      </a:endParaRPr>
                    </a:p>
                  </a:txBody>
                  <a:tcPr marL="91440" marR="91440">
                    <a:solidFill>
                      <a:srgbClr val="c0cdef"/>
                    </a:solidFill>
                  </a:tcPr>
                </a:tc>
              </a:tr>
              <a:tr h="34842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91440" marR="91440">
                    <a:solidFill>
                      <a:srgbClr val="c0cde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 sz="1200" b="1">
                          <a:solidFill>
                            <a:srgbClr val="3057b9"/>
                          </a:solidFill>
                          <a:effectLst>
                            <a:outerShdw blurRad="76200" dist="76200" dir="2700000" algn="ctr" rotWithShape="0">
                              <a:srgbClr val="000000">
                                <a:alpha val="50000"/>
                              </a:srgbClr>
                            </a:outerShdw>
                          </a:effectLst>
                          <a:latin typeface="소요단풍체 볼드 TTF"/>
                          <a:ea typeface="소요단풍체 볼드 TTF"/>
                        </a:rPr>
                        <a:t>2021</a:t>
                      </a:r>
                      <a:endParaRPr lang="en-US" altLang="ko-KR" sz="1200" b="1">
                        <a:solidFill>
                          <a:srgbClr val="3057b9"/>
                        </a:solidFill>
                        <a:effectLst>
                          <a:outerShdw blurRad="76200" dist="76200" dir="2700000" algn="ctr" rotWithShape="0">
                            <a:srgbClr val="000000">
                              <a:alpha val="50000"/>
                            </a:srgbClr>
                          </a:outerShdw>
                        </a:effectLst>
                        <a:ea typeface="소요단풍체 볼드 TTF"/>
                      </a:endParaRPr>
                    </a:p>
                  </a:txBody>
                  <a:tcPr marL="91440" marR="91440">
                    <a:solidFill>
                      <a:srgbClr val="c0cde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 sz="1200" b="1">
                          <a:solidFill>
                            <a:srgbClr val="3057b9"/>
                          </a:solidFill>
                          <a:effectLst>
                            <a:outerShdw blurRad="76200" dist="76200" dir="2700000" algn="ctr" rotWithShape="0">
                              <a:srgbClr val="000000">
                                <a:alpha val="50000"/>
                              </a:srgbClr>
                            </a:outerShdw>
                          </a:effectLst>
                          <a:latin typeface="소요단풍체 볼드 TTF"/>
                          <a:ea typeface="소요단풍체 볼드 TTF"/>
                        </a:rPr>
                        <a:t>9739</a:t>
                      </a:r>
                      <a:endParaRPr lang="en-US" altLang="ko-KR" sz="1200" b="1">
                        <a:solidFill>
                          <a:srgbClr val="3057b9"/>
                        </a:solidFill>
                        <a:effectLst>
                          <a:outerShdw blurRad="76200" dist="76200" dir="2700000" algn="ctr" rotWithShape="0">
                            <a:srgbClr val="000000">
                              <a:alpha val="50000"/>
                            </a:srgbClr>
                          </a:outerShdw>
                        </a:effectLst>
                        <a:ea typeface="소요단풍체 볼드 TTF"/>
                      </a:endParaRPr>
                    </a:p>
                  </a:txBody>
                  <a:tcPr marL="91440" marR="91440">
                    <a:solidFill>
                      <a:srgbClr val="c0cde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 sz="1200" b="1">
                          <a:solidFill>
                            <a:srgbClr val="3057b9"/>
                          </a:solidFill>
                          <a:effectLst>
                            <a:outerShdw blurRad="76200" dist="76200" dir="2700000" algn="ctr" rotWithShape="0">
                              <a:srgbClr val="000000">
                                <a:alpha val="50000"/>
                              </a:srgbClr>
                            </a:outerShdw>
                          </a:effectLst>
                          <a:latin typeface="소요단풍체 볼드 TTF"/>
                          <a:ea typeface="소요단풍체 볼드 TTF"/>
                        </a:rPr>
                        <a:t>0.403</a:t>
                      </a:r>
                      <a:endParaRPr lang="en-US" altLang="ko-KR" sz="1200" b="1">
                        <a:solidFill>
                          <a:srgbClr val="3057b9"/>
                        </a:solidFill>
                        <a:effectLst>
                          <a:outerShdw blurRad="76200" dist="76200" dir="2700000" algn="ctr" rotWithShape="0">
                            <a:srgbClr val="000000">
                              <a:alpha val="50000"/>
                            </a:srgbClr>
                          </a:outerShdw>
                        </a:effectLst>
                        <a:ea typeface="소요단풍체 볼드 TTF"/>
                      </a:endParaRPr>
                    </a:p>
                  </a:txBody>
                  <a:tcPr marL="91440" marR="91440">
                    <a:solidFill>
                      <a:srgbClr val="c0cdef"/>
                    </a:solidFill>
                  </a:tcPr>
                </a:tc>
              </a:tr>
              <a:tr h="34842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91440" marR="91440">
                    <a:solidFill>
                      <a:srgbClr val="c0cde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 sz="1100">
                          <a:latin typeface="소요단풍체 볼드 TTF"/>
                          <a:ea typeface="소요단풍체 볼드 TTF"/>
                        </a:rPr>
                        <a:t>2022</a:t>
                      </a:r>
                      <a:endParaRPr lang="en-US" altLang="ko-KR" sz="1100">
                        <a:ea typeface="소요단풍체 볼드 TTF"/>
                      </a:endParaRPr>
                    </a:p>
                  </a:txBody>
                  <a:tcPr marL="91440" marR="91440">
                    <a:solidFill>
                      <a:srgbClr val="c0cde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 sz="1100" b="1">
                          <a:latin typeface="소요단풍체 볼드 TTF"/>
                          <a:ea typeface="소요단풍체 볼드 TTF"/>
                        </a:rPr>
                        <a:t>10222</a:t>
                      </a:r>
                      <a:endParaRPr lang="en-US" altLang="ko-KR" sz="1100" b="1">
                        <a:ea typeface="소요단풍체 볼드 TTF"/>
                      </a:endParaRPr>
                    </a:p>
                  </a:txBody>
                  <a:tcPr marL="91440" marR="91440">
                    <a:solidFill>
                      <a:srgbClr val="c0cde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 sz="1100">
                          <a:latin typeface="소요단풍체 볼드 TTF"/>
                          <a:ea typeface="소요단풍체 볼드 TTF"/>
                        </a:rPr>
                        <a:t>0.486</a:t>
                      </a:r>
                      <a:endParaRPr lang="en-US" altLang="ko-KR" sz="1100">
                        <a:ea typeface="소요단풍체 볼드 TTF"/>
                      </a:endParaRPr>
                    </a:p>
                  </a:txBody>
                  <a:tcPr marL="91440" marR="91440">
                    <a:solidFill>
                      <a:srgbClr val="c0cdef"/>
                    </a:solidFill>
                  </a:tcPr>
                </a:tc>
              </a:tr>
              <a:tr h="34842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91440" marR="91440">
                    <a:solidFill>
                      <a:srgbClr val="c0cde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 sz="1200" b="1">
                          <a:solidFill>
                            <a:srgbClr val="3057b9"/>
                          </a:solidFill>
                          <a:effectLst>
                            <a:outerShdw blurRad="76200" dist="76200" dir="2700000" algn="ctr" rotWithShape="0">
                              <a:srgbClr val="000000">
                                <a:alpha val="50000"/>
                              </a:srgbClr>
                            </a:outerShdw>
                          </a:effectLst>
                          <a:latin typeface="소요단풍체 볼드 TTF"/>
                          <a:ea typeface="소요단풍체 볼드 TTF"/>
                        </a:rPr>
                        <a:t>2023</a:t>
                      </a:r>
                      <a:endParaRPr lang="en-US" altLang="ko-KR" sz="1200" b="1">
                        <a:solidFill>
                          <a:srgbClr val="3057b9"/>
                        </a:solidFill>
                        <a:effectLst>
                          <a:outerShdw blurRad="76200" dist="76200" dir="2700000" algn="ctr" rotWithShape="0">
                            <a:srgbClr val="000000">
                              <a:alpha val="50000"/>
                            </a:srgbClr>
                          </a:outerShdw>
                        </a:effectLst>
                        <a:ea typeface="소요단풍체 볼드 TTF"/>
                      </a:endParaRPr>
                    </a:p>
                  </a:txBody>
                  <a:tcPr marL="91440" marR="91440">
                    <a:solidFill>
                      <a:srgbClr val="c0cde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 sz="1200" b="1">
                          <a:solidFill>
                            <a:srgbClr val="3057b9"/>
                          </a:solidFill>
                          <a:effectLst>
                            <a:outerShdw blurRad="76200" dist="76200" dir="2700000" algn="ctr" rotWithShape="0">
                              <a:srgbClr val="000000">
                                <a:alpha val="50000"/>
                              </a:srgbClr>
                            </a:outerShdw>
                          </a:effectLst>
                          <a:latin typeface="소요단풍체 볼드 TTF"/>
                          <a:ea typeface="소요단풍체 볼드 TTF"/>
                        </a:rPr>
                        <a:t>10084</a:t>
                      </a:r>
                      <a:endParaRPr lang="en-US" altLang="ko-KR" sz="1200" b="1">
                        <a:solidFill>
                          <a:srgbClr val="3057b9"/>
                        </a:solidFill>
                        <a:effectLst>
                          <a:outerShdw blurRad="76200" dist="76200" dir="2700000" algn="ctr" rotWithShape="0">
                            <a:srgbClr val="000000">
                              <a:alpha val="50000"/>
                            </a:srgbClr>
                          </a:outerShdw>
                        </a:effectLst>
                        <a:ea typeface="소요단풍체 볼드 TTF"/>
                      </a:endParaRPr>
                    </a:p>
                  </a:txBody>
                  <a:tcPr marL="91440" marR="91440">
                    <a:solidFill>
                      <a:srgbClr val="c0cde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 sz="1200" b="1">
                          <a:solidFill>
                            <a:srgbClr val="3057b9"/>
                          </a:solidFill>
                          <a:effectLst>
                            <a:outerShdw blurRad="76200" dist="76200" dir="2700000" algn="ctr" rotWithShape="0">
                              <a:srgbClr val="000000">
                                <a:alpha val="50000"/>
                              </a:srgbClr>
                            </a:outerShdw>
                          </a:effectLst>
                          <a:latin typeface="소요단풍체 볼드 TTF"/>
                          <a:ea typeface="소요단풍체 볼드 TTF"/>
                        </a:rPr>
                        <a:t>0.507</a:t>
                      </a:r>
                      <a:endParaRPr lang="en-US" altLang="ko-KR" sz="1200" b="1">
                        <a:solidFill>
                          <a:srgbClr val="3057b9"/>
                        </a:solidFill>
                        <a:effectLst>
                          <a:outerShdw blurRad="76200" dist="76200" dir="2700000" algn="ctr" rotWithShape="0">
                            <a:srgbClr val="000000">
                              <a:alpha val="50000"/>
                            </a:srgbClr>
                          </a:outerShdw>
                        </a:effectLst>
                        <a:ea typeface="소요단풍체 볼드 TTF"/>
                      </a:endParaRPr>
                    </a:p>
                  </a:txBody>
                  <a:tcPr marL="91440" marR="91440">
                    <a:solidFill>
                      <a:srgbClr val="c0cdef"/>
                    </a:solidFill>
                  </a:tcPr>
                </a:tc>
              </a:tr>
              <a:tr h="34842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91440" marR="91440">
                    <a:solidFill>
                      <a:srgbClr val="c0cde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 sz="1200" b="1">
                          <a:solidFill>
                            <a:schemeClr val="dk1"/>
                          </a:solidFill>
                          <a:effectLst/>
                          <a:ea typeface="소요단풍체 볼드 TTF"/>
                        </a:rPr>
                        <a:t>2024</a:t>
                      </a:r>
                      <a:endParaRPr lang="en-US" altLang="ko-KR" sz="1200" b="1">
                        <a:solidFill>
                          <a:schemeClr val="dk1"/>
                        </a:solidFill>
                        <a:effectLst/>
                        <a:ea typeface="소요단풍체 볼드 TTF"/>
                      </a:endParaRPr>
                    </a:p>
                  </a:txBody>
                  <a:tcPr marL="91440" marR="91440">
                    <a:solidFill>
                      <a:srgbClr val="c0cde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 sz="1200" b="1">
                          <a:solidFill>
                            <a:schemeClr val="dk1"/>
                          </a:solidFill>
                          <a:effectLst/>
                          <a:ea typeface="소요단풍체 볼드 TTF"/>
                        </a:rPr>
                        <a:t>9291</a:t>
                      </a:r>
                      <a:endParaRPr lang="en-US" altLang="ko-KR" sz="1200" b="1">
                        <a:solidFill>
                          <a:schemeClr val="dk1"/>
                        </a:solidFill>
                        <a:effectLst/>
                        <a:ea typeface="소요단풍체 볼드 TTF"/>
                      </a:endParaRPr>
                    </a:p>
                  </a:txBody>
                  <a:tcPr marL="91440" marR="91440">
                    <a:solidFill>
                      <a:srgbClr val="c0cde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 sz="1200" b="1">
                          <a:solidFill>
                            <a:schemeClr val="dk1"/>
                          </a:solidFill>
                          <a:effectLst/>
                          <a:ea typeface="소요단풍체 볼드 TTF"/>
                        </a:rPr>
                        <a:t>0.604</a:t>
                      </a:r>
                      <a:endParaRPr lang="en-US" altLang="ko-KR" sz="1200" b="1">
                        <a:solidFill>
                          <a:schemeClr val="dk1"/>
                        </a:solidFill>
                        <a:effectLst/>
                        <a:ea typeface="소요단풍체 볼드 TTF"/>
                      </a:endParaRPr>
                    </a:p>
                  </a:txBody>
                  <a:tcPr marL="91440" marR="91440">
                    <a:solidFill>
                      <a:srgbClr val="c0cde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8" name=""/>
          <p:cNvGraphicFramePr>
            <a:graphicFrameLocks noGrp="1"/>
          </p:cNvGraphicFramePr>
          <p:nvPr/>
        </p:nvGraphicFramePr>
        <p:xfrm>
          <a:off x="4103001" y="2431401"/>
          <a:ext cx="3377526" cy="3832626"/>
        </p:xfrm>
        <a:graphic>
          <a:graphicData uri="http://schemas.openxmlformats.org/drawingml/2006/table">
            <a:tbl>
              <a:tblPr firstRow="1" bandRow="1">
                <a:tableStyle styleId="{01A66EDD-3DAB-4C5B-A090-DC80EC1FD486}" styleName="Normal Style 1 - Accent 1">
                  <a:wholeTbl>
                    <a:tcTxStyle>
                      <a:fontRef idx="minor">
                        <a:prstClr val="black"/>
                      </a:fontRef>
                      <a:schemeClr val="dk1"/>
                    </a:tcTxStyle>
                    <a:tcStyle>
                      <a:tcBdr>
                        <a:left>
                          <a:ln w="12700" cmpd="sng">
                            <a:solidFill>
                              <a:schemeClr val="lt1"/>
                            </a:solidFill>
                          </a:ln>
                        </a:left>
                        <a:right>
                          <a:ln w="12700" cmpd="sng">
                            <a:solidFill>
                              <a:schemeClr val="lt1"/>
                            </a:solidFill>
                          </a:ln>
                        </a:right>
                        <a:top>
                          <a:ln w="12700" cmpd="sng">
                            <a:solidFill>
                              <a:schemeClr val="lt1"/>
                            </a:solidFill>
                          </a:ln>
                        </a:top>
                        <a:bottom>
                          <a:ln w="12700" cmpd="sng">
                            <a:solidFill>
                              <a:schemeClr val="lt1"/>
                            </a:solidFill>
                          </a:ln>
                        </a:bottom>
                        <a:insideH>
                          <a:ln w="12700" cmpd="sng">
                            <a:solidFill>
                              <a:schemeClr val="lt1"/>
                            </a:solidFill>
                          </a:ln>
                        </a:insideH>
                        <a:insideV>
                          <a:ln w="12700" cmpd="sng">
                            <a:solidFill>
                              <a:schemeClr val="lt1"/>
                            </a:solidFill>
                          </a:ln>
                        </a:insideV>
                      </a:tcBdr>
                      <a:fill>
                        <a:solidFill>
                          <a:schemeClr val="accent1">
                            <a:lum val="90000"/>
                          </a:schemeClr>
                        </a:solidFill>
                      </a:fill>
                    </a:tcStyle>
                  </a:wholeTbl>
                  <a:band1H>
                    <a:tcTxStyle/>
                    <a:tcStyle>
                      <a:tcBdr/>
                      <a:fill>
                        <a:solidFill>
                          <a:schemeClr val="accent1">
                            <a:lum val="80000"/>
                          </a:schemeClr>
                        </a:solidFill>
                      </a:fill>
                    </a:tcStyle>
                  </a:band1H>
                  <a:band2H>
                    <a:tcTxStyle/>
                    <a:tcStyle>
                      <a:tcBdr/>
                    </a:tcStyle>
                  </a:band2H>
                  <a:band1V>
                    <a:tcTxStyle/>
                    <a:tcStyle>
                      <a:tcBdr/>
                      <a:fill>
                        <a:solidFill>
                          <a:schemeClr val="accent1">
                            <a:lum val="80000"/>
                          </a:schemeClr>
                        </a:solidFill>
                      </a:fill>
                    </a:tcStyle>
                  </a:band1V>
                  <a:band2V>
                    <a:tcTxStyle/>
                    <a:tcStyle>
                      <a:tcBdr/>
                    </a:tcStyle>
                  </a:band2V>
                  <a:lastCol>
                    <a:tcTxStyle b="on">
                      <a:fontRef idx="minor">
                        <a:prstClr val="black"/>
                      </a:fontRef>
                      <a:schemeClr val="lt1"/>
                    </a:tcTxStyle>
                    <a:tcStyle>
                      <a:tcBdr/>
                      <a:fill>
                        <a:solidFill>
                          <a:schemeClr val="accent1"/>
                        </a:solidFill>
                      </a:fill>
                    </a:tcStyle>
                  </a:lastCol>
                  <a:firstCol>
                    <a:tcTxStyle b="on">
                      <a:fontRef idx="minor">
                        <a:prstClr val="black"/>
                      </a:fontRef>
                      <a:schemeClr val="lt1"/>
                    </a:tcTxStyle>
                    <a:tcStyle>
                      <a:tcBdr/>
                      <a:fill>
                        <a:solidFill>
                          <a:schemeClr val="accent1"/>
                        </a:solidFill>
                      </a:fill>
                    </a:tcStyle>
                  </a:firstCol>
                  <a:lastRow>
                    <a:tcTxStyle b="on">
                      <a:fontRef idx="minor">
                        <a:prstClr val="black"/>
                      </a:fontRef>
                      <a:schemeClr val="lt1"/>
                    </a:tcTxStyle>
                    <a:tcStyle>
                      <a:tcBdr>
                        <a:top>
                          <a:ln w="38100" cmpd="sng">
                            <a:solidFill>
                              <a:schemeClr val="lt1"/>
                            </a:solidFill>
                          </a:ln>
                        </a:top>
                      </a:tcBdr>
                      <a:fill>
                        <a:solidFill>
                          <a:schemeClr val="accent1"/>
                        </a:solidFill>
                      </a:fill>
                    </a:tcStyle>
                  </a:lastRow>
                  <a:firstRow>
                    <a:tcTxStyle b="on">
                      <a:fontRef idx="minor">
                        <a:prstClr val="black"/>
                      </a:fontRef>
                      <a:schemeClr val="lt1"/>
                    </a:tcTxStyle>
                    <a:tcStyle>
                      <a:tcBdr>
                        <a:bottom>
                          <a:ln w="38100" cmpd="sng">
                            <a:solidFill>
                              <a:schemeClr val="lt1"/>
                            </a:solidFill>
                          </a:ln>
                        </a:bottom>
                      </a:tcBdr>
                      <a:fill>
                        <a:solidFill>
                          <a:schemeClr val="accent1"/>
                        </a:solidFill>
                      </a:fill>
                    </a:tcStyle>
                  </a:firstRow>
                </a:tableStyle>
              </a:tblPr>
              <a:tblGrid>
                <a:gridCol w="690630"/>
                <a:gridCol w="702865"/>
                <a:gridCol w="1293901"/>
                <a:gridCol w="690129"/>
              </a:tblGrid>
              <a:tr h="348420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 sz="1100">
                          <a:latin typeface="소요단풍체 볼드 TTF"/>
                          <a:ea typeface="소요단풍체 볼드 TTF"/>
                        </a:rPr>
                        <a:t>팀명</a:t>
                      </a:r>
                      <a:endParaRPr lang="ko-KR" altLang="en-US" sz="1100">
                        <a:ea typeface="소요단풍체 볼드 TTF"/>
                      </a:endParaRPr>
                    </a:p>
                  </a:txBody>
                  <a:tcPr marL="91440" marR="91440">
                    <a:solidFill>
                      <a:schemeClr val="accent2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 sz="1100">
                          <a:latin typeface="소요단풍체 볼드 TTF"/>
                          <a:ea typeface="소요단풍체 볼드 TTF"/>
                        </a:rPr>
                        <a:t>연도</a:t>
                      </a:r>
                      <a:endParaRPr lang="ko-KR" altLang="en-US" sz="1100">
                        <a:ea typeface="소요단풍체 볼드 TTF"/>
                      </a:endParaRPr>
                    </a:p>
                  </a:txBody>
                  <a:tcPr marL="91440" marR="91440">
                    <a:solidFill>
                      <a:schemeClr val="accent2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 sz="1100">
                          <a:latin typeface="소요단풍체 볼드 TTF"/>
                          <a:ea typeface="소요단풍체 볼드 TTF"/>
                        </a:rPr>
                        <a:t>누정이동거리</a:t>
                      </a:r>
                      <a:r>
                        <a:rPr lang="en-US" altLang="ko-KR" sz="1100">
                          <a:latin typeface="소요단풍체 볼드 TTF"/>
                          <a:ea typeface="소요단풍체 볼드 TTF"/>
                        </a:rPr>
                        <a:t>(km)</a:t>
                      </a:r>
                      <a:endParaRPr lang="en-US" altLang="ko-KR" sz="1100">
                        <a:ea typeface="소요단풍체 볼드 TTF"/>
                      </a:endParaRPr>
                    </a:p>
                  </a:txBody>
                  <a:tcPr marL="91440" marR="91440">
                    <a:solidFill>
                      <a:schemeClr val="accent2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 sz="1100">
                          <a:latin typeface="소요단풍체 볼드 TTF"/>
                          <a:ea typeface="소요단풍체 볼드 TTF"/>
                        </a:rPr>
                        <a:t>승률</a:t>
                      </a:r>
                      <a:endParaRPr lang="ko-KR" altLang="en-US" sz="1100">
                        <a:ea typeface="소요단풍체 볼드 TTF"/>
                      </a:endParaRPr>
                    </a:p>
                  </a:txBody>
                  <a:tcPr marL="91440" marR="91440">
                    <a:solidFill>
                      <a:schemeClr val="accent2"/>
                    </a:solidFill>
                  </a:tcPr>
                </a:tc>
              </a:tr>
              <a:tr h="348420">
                <a:tc rowSpan="10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 sz="1300" b="1">
                        <a:latin typeface="감탄로드감탄체 TTF"/>
                        <a:ea typeface="감탄로드감탄체 TTF"/>
                      </a:endParaRPr>
                    </a:p>
                    <a:p>
                      <a:pPr algn="ctr">
                        <a:defRPr/>
                      </a:pPr>
                      <a:endParaRPr lang="ko-KR" altLang="en-US" sz="1300" b="1">
                        <a:latin typeface="감탄로드감탄체 TTF"/>
                        <a:ea typeface="감탄로드감탄체 TTF"/>
                      </a:endParaRPr>
                    </a:p>
                    <a:p>
                      <a:pPr algn="ctr">
                        <a:defRPr/>
                      </a:pPr>
                      <a:endParaRPr lang="ko-KR" altLang="en-US" sz="1300" b="1">
                        <a:latin typeface="감탄로드감탄체 TTF"/>
                        <a:ea typeface="감탄로드감탄체 TTF"/>
                      </a:endParaRPr>
                    </a:p>
                    <a:p>
                      <a:pPr algn="ctr">
                        <a:defRPr/>
                      </a:pPr>
                      <a:endParaRPr lang="ko-KR" altLang="en-US" sz="1300" b="1">
                        <a:latin typeface="감탄로드감탄체 TTF"/>
                        <a:ea typeface="감탄로드감탄체 TTF"/>
                      </a:endParaRPr>
                    </a:p>
                    <a:p>
                      <a:pPr algn="ctr">
                        <a:defRPr/>
                      </a:pPr>
                      <a:endParaRPr lang="ko-KR" altLang="en-US" sz="1300" b="1">
                        <a:latin typeface="감탄로드감탄체 TTF"/>
                        <a:ea typeface="감탄로드감탄체 TTF"/>
                      </a:endParaRPr>
                    </a:p>
                    <a:p>
                      <a:pPr algn="ctr">
                        <a:defRPr/>
                      </a:pPr>
                      <a:endParaRPr lang="ko-KR" altLang="en-US" sz="1300" b="1">
                        <a:latin typeface="감탄로드감탄체 TTF"/>
                        <a:ea typeface="감탄로드감탄체 TTF"/>
                      </a:endParaRPr>
                    </a:p>
                    <a:p>
                      <a:pPr algn="ctr">
                        <a:defRPr/>
                      </a:pPr>
                      <a:endParaRPr lang="ko-KR" altLang="en-US" sz="1300" b="1">
                        <a:latin typeface="감탄로드감탄체 TTF"/>
                        <a:ea typeface="감탄로드감탄체 TTF"/>
                      </a:endParaRPr>
                    </a:p>
                    <a:p>
                      <a:pPr algn="ctr">
                        <a:defRPr/>
                      </a:pPr>
                      <a:r>
                        <a:rPr lang="ko-KR" altLang="en-US" sz="1400" b="1">
                          <a:latin typeface="감탄로드감탄체 TTF"/>
                          <a:ea typeface="감탄로드감탄체 TTF"/>
                        </a:rPr>
                        <a:t>롯데</a:t>
                      </a:r>
                      <a:endParaRPr lang="ko-KR" altLang="en-US" sz="1400" b="1">
                        <a:ea typeface="감탄로드감탄체 TTF"/>
                      </a:endParaRPr>
                    </a:p>
                  </a:txBody>
                  <a:tcPr marL="91440" marR="91440">
                    <a:solidFill>
                      <a:srgbClr val="c0cde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 sz="1200" b="1">
                          <a:solidFill>
                            <a:srgbClr val="3057b9"/>
                          </a:solidFill>
                          <a:effectLst>
                            <a:outerShdw blurRad="76200" dist="76200" dir="2700000" algn="ctr" rotWithShape="0">
                              <a:srgbClr val="000000">
                                <a:alpha val="50000"/>
                              </a:srgbClr>
                            </a:outerShdw>
                          </a:effectLst>
                          <a:latin typeface="소요단풍체 볼드 TTF"/>
                          <a:ea typeface="소요단풍체 볼드 TTF"/>
                        </a:rPr>
                        <a:t>2015</a:t>
                      </a:r>
                      <a:endParaRPr lang="en-US" altLang="ko-KR" sz="1200" b="1">
                        <a:solidFill>
                          <a:srgbClr val="3057b9"/>
                        </a:solidFill>
                        <a:effectLst>
                          <a:outerShdw blurRad="76200" dist="76200" dir="2700000" algn="ctr" rotWithShape="0">
                            <a:srgbClr val="000000">
                              <a:alpha val="50000"/>
                            </a:srgbClr>
                          </a:outerShdw>
                        </a:effectLst>
                        <a:ea typeface="소요단풍체 볼드 TTF"/>
                      </a:endParaRPr>
                    </a:p>
                  </a:txBody>
                  <a:tcPr marL="91440" marR="91440">
                    <a:solidFill>
                      <a:srgbClr val="c0cde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 sz="1200" b="1">
                          <a:solidFill>
                            <a:srgbClr val="3057b9"/>
                          </a:solidFill>
                          <a:effectLst>
                            <a:outerShdw blurRad="76200" dist="76200" dir="2700000" algn="ctr" rotWithShape="0">
                              <a:srgbClr val="000000">
                                <a:alpha val="50000"/>
                              </a:srgbClr>
                            </a:outerShdw>
                          </a:effectLst>
                          <a:latin typeface="소요단풍체 볼드 TTF"/>
                          <a:ea typeface="소요단풍체 볼드 TTF"/>
                        </a:rPr>
                        <a:t>13215</a:t>
                      </a:r>
                      <a:endParaRPr lang="en-US" altLang="ko-KR" sz="1200" b="1">
                        <a:solidFill>
                          <a:srgbClr val="3057b9"/>
                        </a:solidFill>
                        <a:effectLst>
                          <a:outerShdw blurRad="76200" dist="76200" dir="2700000" algn="ctr" rotWithShape="0">
                            <a:srgbClr val="000000">
                              <a:alpha val="50000"/>
                            </a:srgbClr>
                          </a:outerShdw>
                        </a:effectLst>
                        <a:ea typeface="소요단풍체 볼드 TTF"/>
                      </a:endParaRPr>
                    </a:p>
                  </a:txBody>
                  <a:tcPr marL="91440" marR="91440">
                    <a:solidFill>
                      <a:srgbClr val="c0cde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 sz="1200" b="1">
                          <a:solidFill>
                            <a:srgbClr val="3057b9"/>
                          </a:solidFill>
                          <a:effectLst>
                            <a:outerShdw blurRad="76200" dist="76200" dir="2700000" algn="ctr" rotWithShape="0">
                              <a:srgbClr val="000000">
                                <a:alpha val="50000"/>
                              </a:srgbClr>
                            </a:outerShdw>
                          </a:effectLst>
                          <a:latin typeface="소요단풍체 볼드 TTF"/>
                          <a:ea typeface="소요단풍체 볼드 TTF"/>
                        </a:rPr>
                        <a:t>0.458</a:t>
                      </a:r>
                      <a:endParaRPr lang="en-US" altLang="ko-KR" sz="1200" b="1">
                        <a:solidFill>
                          <a:srgbClr val="3057b9"/>
                        </a:solidFill>
                        <a:effectLst>
                          <a:outerShdw blurRad="76200" dist="76200" dir="2700000" algn="ctr" rotWithShape="0">
                            <a:srgbClr val="000000">
                              <a:alpha val="50000"/>
                            </a:srgbClr>
                          </a:outerShdw>
                        </a:effectLst>
                        <a:ea typeface="소요단풍체 볼드 TTF"/>
                      </a:endParaRPr>
                    </a:p>
                  </a:txBody>
                  <a:tcPr marL="91440" marR="91440">
                    <a:solidFill>
                      <a:srgbClr val="c0cdef"/>
                    </a:solidFill>
                  </a:tcPr>
                </a:tc>
              </a:tr>
              <a:tr h="34842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solidFill>
                      <a:srgbClr val="c0cde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 sz="1100">
                          <a:latin typeface="소요단풍체 볼드 TTF"/>
                          <a:ea typeface="소요단풍체 볼드 TTF"/>
                        </a:rPr>
                        <a:t>2016</a:t>
                      </a:r>
                      <a:endParaRPr lang="en-US" altLang="ko-KR" sz="1100">
                        <a:ea typeface="소요단풍체 볼드 TTF"/>
                      </a:endParaRPr>
                    </a:p>
                  </a:txBody>
                  <a:tcPr marL="91440" marR="91440">
                    <a:solidFill>
                      <a:srgbClr val="c0cde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 sz="1100">
                          <a:latin typeface="소요단풍체 볼드 TTF"/>
                          <a:ea typeface="소요단풍체 볼드 TTF"/>
                        </a:rPr>
                        <a:t>11238</a:t>
                      </a:r>
                      <a:endParaRPr lang="en-US" altLang="ko-KR" sz="1100">
                        <a:ea typeface="소요단풍체 볼드 TTF"/>
                      </a:endParaRPr>
                    </a:p>
                  </a:txBody>
                  <a:tcPr marL="91440" marR="91440">
                    <a:solidFill>
                      <a:srgbClr val="c0cde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 sz="1100" b="1">
                          <a:latin typeface="소요단풍체 볼드 TTF"/>
                          <a:ea typeface="소요단풍체 볼드 TTF"/>
                        </a:rPr>
                        <a:t>0.458</a:t>
                      </a:r>
                      <a:endParaRPr lang="en-US" altLang="ko-KR" sz="1100" b="1">
                        <a:ea typeface="소요단풍체 볼드 TTF"/>
                      </a:endParaRPr>
                    </a:p>
                  </a:txBody>
                  <a:tcPr marL="91440" marR="91440">
                    <a:solidFill>
                      <a:srgbClr val="c0cdef"/>
                    </a:solidFill>
                  </a:tcPr>
                </a:tc>
              </a:tr>
              <a:tr h="34842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solidFill>
                      <a:srgbClr val="c0cde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 sz="1100">
                          <a:latin typeface="소요단풍체 볼드 TTF"/>
                          <a:ea typeface="소요단풍체 볼드 TTF"/>
                        </a:rPr>
                        <a:t>2017</a:t>
                      </a:r>
                      <a:endParaRPr lang="en-US" altLang="ko-KR" sz="1100">
                        <a:ea typeface="소요단풍체 볼드 TTF"/>
                      </a:endParaRPr>
                    </a:p>
                  </a:txBody>
                  <a:tcPr marL="91440" marR="91440">
                    <a:solidFill>
                      <a:srgbClr val="c0cde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 sz="1100">
                          <a:latin typeface="소요단풍체 볼드 TTF"/>
                          <a:ea typeface="소요단풍체 볼드 TTF"/>
                        </a:rPr>
                        <a:t>12692</a:t>
                      </a:r>
                      <a:endParaRPr lang="en-US" altLang="ko-KR" sz="1100">
                        <a:ea typeface="소요단풍체 볼드 TTF"/>
                      </a:endParaRPr>
                    </a:p>
                  </a:txBody>
                  <a:tcPr marL="91440" marR="91440">
                    <a:solidFill>
                      <a:srgbClr val="c0cde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 sz="1100" b="1">
                          <a:latin typeface="소요단풍체 볼드 TTF"/>
                          <a:ea typeface="소요단풍체 볼드 TTF"/>
                        </a:rPr>
                        <a:t>0.556</a:t>
                      </a:r>
                      <a:endParaRPr lang="en-US" altLang="ko-KR" sz="1100" b="1">
                        <a:ea typeface="소요단풍체 볼드 TTF"/>
                      </a:endParaRPr>
                    </a:p>
                  </a:txBody>
                  <a:tcPr marL="91440" marR="91440">
                    <a:solidFill>
                      <a:srgbClr val="c0cdef"/>
                    </a:solidFill>
                  </a:tcPr>
                </a:tc>
              </a:tr>
              <a:tr h="34842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solidFill>
                      <a:srgbClr val="c0cde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 sz="1100">
                          <a:latin typeface="소요단풍체 볼드 TTF"/>
                          <a:ea typeface="소요단풍체 볼드 TTF"/>
                        </a:rPr>
                        <a:t>2018</a:t>
                      </a:r>
                      <a:endParaRPr lang="en-US" altLang="ko-KR" sz="1100">
                        <a:ea typeface="소요단풍체 볼드 TTF"/>
                      </a:endParaRPr>
                    </a:p>
                  </a:txBody>
                  <a:tcPr marL="91440" marR="91440">
                    <a:solidFill>
                      <a:srgbClr val="c0cde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 sz="1100">
                          <a:latin typeface="소요단풍체 볼드 TTF"/>
                          <a:ea typeface="소요단풍체 볼드 TTF"/>
                        </a:rPr>
                        <a:t>11508</a:t>
                      </a:r>
                      <a:endParaRPr lang="en-US" altLang="ko-KR" sz="1100">
                        <a:ea typeface="소요단풍체 볼드 TTF"/>
                      </a:endParaRPr>
                    </a:p>
                  </a:txBody>
                  <a:tcPr marL="91440" marR="91440">
                    <a:solidFill>
                      <a:srgbClr val="c0cde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 sz="1100" b="1">
                          <a:latin typeface="소요단풍체 볼드 TTF"/>
                          <a:ea typeface="소요단풍체 볼드 TTF"/>
                        </a:rPr>
                        <a:t>0.472</a:t>
                      </a:r>
                      <a:endParaRPr lang="en-US" altLang="ko-KR" sz="1100" b="1">
                        <a:ea typeface="소요단풍체 볼드 TTF"/>
                      </a:endParaRPr>
                    </a:p>
                  </a:txBody>
                  <a:tcPr marL="91440" marR="91440">
                    <a:solidFill>
                      <a:srgbClr val="c0cdef"/>
                    </a:solidFill>
                  </a:tcPr>
                </a:tc>
              </a:tr>
              <a:tr h="34842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solidFill>
                      <a:srgbClr val="c0cde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 sz="1100">
                          <a:latin typeface="소요단풍체 볼드 TTF"/>
                          <a:ea typeface="소요단풍체 볼드 TTF"/>
                        </a:rPr>
                        <a:t>2019</a:t>
                      </a:r>
                      <a:endParaRPr lang="en-US" altLang="ko-KR" sz="1100">
                        <a:ea typeface="소요단풍체 볼드 TTF"/>
                      </a:endParaRPr>
                    </a:p>
                  </a:txBody>
                  <a:tcPr marL="91440" marR="91440">
                    <a:solidFill>
                      <a:srgbClr val="c0cde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 sz="1100">
                          <a:latin typeface="소요단풍체 볼드 TTF"/>
                          <a:ea typeface="소요단풍체 볼드 TTF"/>
                        </a:rPr>
                        <a:t>11065</a:t>
                      </a:r>
                      <a:endParaRPr lang="en-US" altLang="ko-KR" sz="1100">
                        <a:ea typeface="소요단풍체 볼드 TTF"/>
                      </a:endParaRPr>
                    </a:p>
                  </a:txBody>
                  <a:tcPr marL="91440" marR="91440">
                    <a:solidFill>
                      <a:srgbClr val="c0cde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 sz="1100" b="1">
                          <a:latin typeface="소요단풍체 볼드 TTF"/>
                          <a:ea typeface="소요단풍체 볼드 TTF"/>
                        </a:rPr>
                        <a:t>0.333</a:t>
                      </a:r>
                      <a:endParaRPr lang="en-US" altLang="ko-KR" sz="1100" b="1">
                        <a:ea typeface="소요단풍체 볼드 TTF"/>
                      </a:endParaRPr>
                    </a:p>
                  </a:txBody>
                  <a:tcPr marL="91440" marR="91440">
                    <a:solidFill>
                      <a:srgbClr val="c0cdef"/>
                    </a:solidFill>
                  </a:tcPr>
                </a:tc>
              </a:tr>
              <a:tr h="34842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solidFill>
                      <a:srgbClr val="c0cde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 sz="1100">
                          <a:latin typeface="소요단풍체 볼드 TTF"/>
                          <a:ea typeface="소요단풍체 볼드 TTF"/>
                        </a:rPr>
                        <a:t>2020</a:t>
                      </a:r>
                      <a:endParaRPr lang="en-US" altLang="ko-KR" sz="1100">
                        <a:ea typeface="소요단풍체 볼드 TTF"/>
                      </a:endParaRPr>
                    </a:p>
                  </a:txBody>
                  <a:tcPr marL="91440" marR="91440">
                    <a:solidFill>
                      <a:srgbClr val="c0cde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 sz="1100">
                          <a:latin typeface="소요단풍체 볼드 TTF"/>
                          <a:ea typeface="소요단풍체 볼드 TTF"/>
                        </a:rPr>
                        <a:t>10082</a:t>
                      </a:r>
                      <a:endParaRPr lang="en-US" altLang="ko-KR" sz="1100">
                        <a:ea typeface="소요단풍체 볼드 TTF"/>
                      </a:endParaRPr>
                    </a:p>
                  </a:txBody>
                  <a:tcPr marL="91440" marR="91440">
                    <a:solidFill>
                      <a:srgbClr val="c0cde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 sz="1100" b="1">
                          <a:latin typeface="소요단풍체 볼드 TTF"/>
                          <a:ea typeface="소요단풍체 볼드 TTF"/>
                        </a:rPr>
                        <a:t>0.493</a:t>
                      </a:r>
                      <a:endParaRPr lang="en-US" altLang="ko-KR" sz="1100" b="1">
                        <a:ea typeface="소요단풍체 볼드 TTF"/>
                      </a:endParaRPr>
                    </a:p>
                  </a:txBody>
                  <a:tcPr marL="91440" marR="91440">
                    <a:solidFill>
                      <a:srgbClr val="c0cdef"/>
                    </a:solidFill>
                  </a:tcPr>
                </a:tc>
              </a:tr>
              <a:tr h="34842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solidFill>
                      <a:srgbClr val="c0cde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 sz="1100">
                          <a:latin typeface="소요단풍체 볼드 TTF"/>
                          <a:ea typeface="소요단풍체 볼드 TTF"/>
                        </a:rPr>
                        <a:t>2021</a:t>
                      </a:r>
                      <a:endParaRPr lang="en-US" altLang="ko-KR" sz="1100">
                        <a:ea typeface="소요단풍체 볼드 TTF"/>
                      </a:endParaRPr>
                    </a:p>
                  </a:txBody>
                  <a:tcPr marL="91440" marR="91440">
                    <a:solidFill>
                      <a:srgbClr val="c0cde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 sz="1100">
                          <a:latin typeface="소요단풍체 볼드 TTF"/>
                          <a:ea typeface="소요단풍체 볼드 TTF"/>
                        </a:rPr>
                        <a:t>10046</a:t>
                      </a:r>
                      <a:endParaRPr lang="en-US" altLang="ko-KR" sz="1100">
                        <a:ea typeface="소요단풍체 볼드 TTF"/>
                      </a:endParaRPr>
                    </a:p>
                  </a:txBody>
                  <a:tcPr marL="91440" marR="91440">
                    <a:solidFill>
                      <a:srgbClr val="c0cde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 sz="1100" b="1">
                          <a:latin typeface="소요단풍체 볼드 TTF"/>
                          <a:ea typeface="소요단풍체 볼드 TTF"/>
                        </a:rPr>
                        <a:t>0.451</a:t>
                      </a:r>
                      <a:endParaRPr lang="en-US" altLang="ko-KR" sz="1100" b="1">
                        <a:ea typeface="소요단풍체 볼드 TTF"/>
                      </a:endParaRPr>
                    </a:p>
                  </a:txBody>
                  <a:tcPr marL="91440" marR="91440">
                    <a:solidFill>
                      <a:srgbClr val="c0cdef"/>
                    </a:solidFill>
                  </a:tcPr>
                </a:tc>
              </a:tr>
              <a:tr h="34842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solidFill>
                      <a:srgbClr val="c0cde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 sz="1200" b="1">
                          <a:solidFill>
                            <a:schemeClr val="accent1"/>
                          </a:solidFill>
                          <a:effectLst>
                            <a:outerShdw blurRad="76200" dist="76200" dir="2700000" algn="ctr" rotWithShape="0">
                              <a:srgbClr val="000000">
                                <a:alpha val="50000"/>
                              </a:srgbClr>
                            </a:outerShdw>
                          </a:effectLst>
                          <a:latin typeface="소요단풍체 볼드 TTF"/>
                          <a:ea typeface="소요단풍체 볼드 TTF"/>
                        </a:rPr>
                        <a:t>2022</a:t>
                      </a:r>
                      <a:endParaRPr lang="en-US" altLang="ko-KR" sz="1200" b="1">
                        <a:solidFill>
                          <a:schemeClr val="accent1"/>
                        </a:solidFill>
                        <a:effectLst>
                          <a:outerShdw blurRad="76200" dist="76200" dir="2700000" algn="ctr" rotWithShape="0">
                            <a:srgbClr val="000000">
                              <a:alpha val="50000"/>
                            </a:srgbClr>
                          </a:outerShdw>
                        </a:effectLst>
                        <a:ea typeface="소요단풍체 볼드 TTF"/>
                      </a:endParaRPr>
                    </a:p>
                  </a:txBody>
                  <a:tcPr marL="91440" marR="91440">
                    <a:solidFill>
                      <a:srgbClr val="c0cde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 sz="1200" b="1">
                          <a:solidFill>
                            <a:schemeClr val="accent1"/>
                          </a:solidFill>
                          <a:effectLst>
                            <a:outerShdw blurRad="76200" dist="76200" dir="2700000" algn="ctr" rotWithShape="0">
                              <a:srgbClr val="000000">
                                <a:alpha val="50000"/>
                              </a:srgbClr>
                            </a:outerShdw>
                          </a:effectLst>
                          <a:latin typeface="소요단풍체 볼드 TTF"/>
                          <a:ea typeface="소요단풍체 볼드 TTF"/>
                        </a:rPr>
                        <a:t>9981</a:t>
                      </a:r>
                      <a:endParaRPr lang="en-US" altLang="ko-KR" sz="1200" b="1">
                        <a:solidFill>
                          <a:schemeClr val="accent1"/>
                        </a:solidFill>
                        <a:effectLst>
                          <a:outerShdw blurRad="76200" dist="76200" dir="2700000" algn="ctr" rotWithShape="0">
                            <a:srgbClr val="000000">
                              <a:alpha val="50000"/>
                            </a:srgbClr>
                          </a:outerShdw>
                        </a:effectLst>
                        <a:ea typeface="소요단풍체 볼드 TTF"/>
                      </a:endParaRPr>
                    </a:p>
                  </a:txBody>
                  <a:tcPr marL="91440" marR="91440">
                    <a:solidFill>
                      <a:srgbClr val="c0cde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 sz="1200" b="1">
                          <a:solidFill>
                            <a:schemeClr val="accent1"/>
                          </a:solidFill>
                          <a:effectLst>
                            <a:outerShdw blurRad="76200" dist="76200" dir="2700000" algn="ctr" rotWithShape="0">
                              <a:srgbClr val="000000">
                                <a:alpha val="50000"/>
                              </a:srgbClr>
                            </a:outerShdw>
                          </a:effectLst>
                          <a:latin typeface="소요단풍체 볼드 TTF"/>
                          <a:ea typeface="소요단풍체 볼드 TTF"/>
                        </a:rPr>
                        <a:t>0.444</a:t>
                      </a:r>
                      <a:endParaRPr lang="en-US" altLang="ko-KR" sz="1200" b="1">
                        <a:solidFill>
                          <a:schemeClr val="accent1"/>
                        </a:solidFill>
                        <a:effectLst>
                          <a:outerShdw blurRad="76200" dist="76200" dir="2700000" algn="ctr" rotWithShape="0">
                            <a:srgbClr val="000000">
                              <a:alpha val="50000"/>
                            </a:srgbClr>
                          </a:outerShdw>
                        </a:effectLst>
                        <a:ea typeface="소요단풍체 볼드 TTF"/>
                      </a:endParaRPr>
                    </a:p>
                  </a:txBody>
                  <a:tcPr marL="91440" marR="91440">
                    <a:solidFill>
                      <a:srgbClr val="c0cdef"/>
                    </a:solidFill>
                  </a:tcPr>
                </a:tc>
              </a:tr>
              <a:tr h="34842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solidFill>
                      <a:srgbClr val="c0cde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 sz="1100">
                          <a:latin typeface="소요단풍체 볼드 TTF"/>
                          <a:ea typeface="소요단풍체 볼드 TTF"/>
                        </a:rPr>
                        <a:t>2023</a:t>
                      </a:r>
                      <a:endParaRPr lang="en-US" altLang="ko-KR" sz="1100">
                        <a:ea typeface="소요단풍체 볼드 TTF"/>
                      </a:endParaRPr>
                    </a:p>
                  </a:txBody>
                  <a:tcPr marL="91440" marR="91440">
                    <a:solidFill>
                      <a:srgbClr val="c0cde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 sz="1100">
                          <a:latin typeface="소요단풍체 볼드 TTF"/>
                          <a:ea typeface="소요단풍체 볼드 TTF"/>
                        </a:rPr>
                        <a:t>10732</a:t>
                      </a:r>
                      <a:endParaRPr lang="en-US" altLang="ko-KR" sz="1100">
                        <a:ea typeface="소요단풍체 볼드 TTF"/>
                      </a:endParaRPr>
                    </a:p>
                  </a:txBody>
                  <a:tcPr marL="91440" marR="91440">
                    <a:solidFill>
                      <a:srgbClr val="c0cde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 sz="1100" b="1">
                          <a:latin typeface="소요단풍체 볼드 TTF"/>
                          <a:ea typeface="소요단풍체 볼드 TTF"/>
                        </a:rPr>
                        <a:t>0.472</a:t>
                      </a:r>
                      <a:endParaRPr lang="en-US" altLang="ko-KR" sz="1100" b="1">
                        <a:ea typeface="소요단풍체 볼드 TTF"/>
                      </a:endParaRPr>
                    </a:p>
                  </a:txBody>
                  <a:tcPr marL="91440" marR="91440">
                    <a:solidFill>
                      <a:srgbClr val="c0cdef"/>
                    </a:solidFill>
                  </a:tcPr>
                </a:tc>
              </a:tr>
              <a:tr h="34842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solidFill>
                      <a:srgbClr val="c0cde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 sz="1100" b="1">
                          <a:latin typeface="소요단풍체 볼드 TTF"/>
                          <a:ea typeface="소요단풍체 볼드 TTF"/>
                        </a:rPr>
                        <a:t>2024</a:t>
                      </a:r>
                      <a:endParaRPr lang="en-US" altLang="ko-KR" sz="1100" b="1">
                        <a:ea typeface="소요단풍체 볼드 TTF"/>
                      </a:endParaRPr>
                    </a:p>
                  </a:txBody>
                  <a:tcPr marL="91440" marR="91440">
                    <a:solidFill>
                      <a:srgbClr val="c0cde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 sz="1100">
                          <a:latin typeface="소요단풍체 볼드 TTF"/>
                          <a:ea typeface="소요단풍체 볼드 TTF"/>
                        </a:rPr>
                        <a:t>11107</a:t>
                      </a:r>
                      <a:endParaRPr lang="en-US" altLang="ko-KR" sz="1100">
                        <a:ea typeface="소요단풍체 볼드 TTF"/>
                      </a:endParaRPr>
                    </a:p>
                  </a:txBody>
                  <a:tcPr marL="91440" marR="91440">
                    <a:solidFill>
                      <a:srgbClr val="c0cde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 sz="1100" b="1">
                          <a:latin typeface="소요단풍체 볼드 TTF"/>
                          <a:ea typeface="소요단풍체 볼드 TTF"/>
                        </a:rPr>
                        <a:t>0.458</a:t>
                      </a:r>
                      <a:endParaRPr lang="en-US" altLang="ko-KR" sz="1100" b="1">
                        <a:ea typeface="소요단풍체 볼드 TTF"/>
                      </a:endParaRPr>
                    </a:p>
                  </a:txBody>
                  <a:tcPr marL="91440" marR="91440">
                    <a:solidFill>
                      <a:srgbClr val="c0cdef"/>
                    </a:solidFill>
                  </a:tcPr>
                </a:tc>
              </a:tr>
            </a:tbl>
          </a:graphicData>
        </a:graphic>
      </p:graphicFrame>
      <p:sp>
        <p:nvSpPr>
          <p:cNvPr id="60" name=""/>
          <p:cNvSpPr txBox="1"/>
          <p:nvPr/>
        </p:nvSpPr>
        <p:spPr>
          <a:xfrm>
            <a:off x="8371504" y="4085815"/>
            <a:ext cx="3384292" cy="9414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595959"/>
                </a:solidFill>
                <a:latin typeface="소요단풍체 볼드 TTF"/>
                <a:ea typeface="소요단풍체 볼드 TTF"/>
              </a:rPr>
              <a:t>2015</a:t>
            </a:r>
            <a:r>
              <a:rPr lang="ko-KR" altLang="en-US" sz="1400">
                <a:solidFill>
                  <a:srgbClr val="595959"/>
                </a:solidFill>
                <a:latin typeface="소요단풍체 볼드 TTF"/>
                <a:ea typeface="소요단풍체 볼드 TTF"/>
              </a:rPr>
              <a:t>년 </a:t>
            </a:r>
            <a:r>
              <a:rPr lang="en-US" altLang="ko-KR" sz="1400">
                <a:solidFill>
                  <a:srgbClr val="595959"/>
                </a:solidFill>
                <a:latin typeface="소요단풍체 볼드 TTF"/>
                <a:ea typeface="소요단풍체 볼드 TTF"/>
              </a:rPr>
              <a:t>vs 2022</a:t>
            </a:r>
            <a:r>
              <a:rPr lang="ko-KR" altLang="en-US" sz="1400">
                <a:solidFill>
                  <a:srgbClr val="595959"/>
                </a:solidFill>
                <a:latin typeface="소요단풍체 볼드 TTF"/>
                <a:ea typeface="소요단풍체 볼드 TTF"/>
              </a:rPr>
              <a:t>년</a:t>
            </a:r>
            <a:endParaRPr lang="ko-KR" altLang="en-US" sz="1400">
              <a:solidFill>
                <a:srgbClr val="595959"/>
              </a:solidFill>
              <a:latin typeface="소요단풍체 볼드 TTF"/>
              <a:ea typeface="소요단풍체 볼드 TTF"/>
            </a:endParaRPr>
          </a:p>
          <a:p>
            <a:pPr lvl="0">
              <a:defRPr/>
            </a:pPr>
            <a:r>
              <a:rPr lang="ko-KR" altLang="en-US" sz="1400">
                <a:solidFill>
                  <a:srgbClr val="808080"/>
                </a:solidFill>
                <a:latin typeface="소요단풍체 볼드 TTF"/>
                <a:ea typeface="소요단풍체 볼드 TTF"/>
              </a:rPr>
              <a:t>누적이동거리가 차이가 나지만 승률의 차이가 적음</a:t>
            </a:r>
            <a:r>
              <a:rPr lang="en-US" altLang="ko-KR" sz="1400">
                <a:solidFill>
                  <a:srgbClr val="808080"/>
                </a:solidFill>
                <a:latin typeface="소요단풍체 볼드 TTF"/>
                <a:ea typeface="소요단풍체 볼드 TTF"/>
              </a:rPr>
              <a:t>.</a:t>
            </a:r>
            <a:endParaRPr lang="en-US" altLang="ko-KR" sz="1400">
              <a:solidFill>
                <a:srgbClr val="808080"/>
              </a:solidFill>
              <a:latin typeface="소요단풍체 볼드 TTF"/>
              <a:ea typeface="소요단풍체 볼드 TTF"/>
            </a:endParaRPr>
          </a:p>
          <a:p>
            <a:pPr lvl="0">
              <a:defRPr/>
            </a:pPr>
            <a:endParaRPr lang="ko-KR" altLang="en-US" sz="1400">
              <a:solidFill>
                <a:srgbClr val="808080"/>
              </a:solidFill>
            </a:endParaRPr>
          </a:p>
        </p:txBody>
      </p:sp>
      <p:sp>
        <p:nvSpPr>
          <p:cNvPr id="61" name=""/>
          <p:cNvSpPr txBox="1"/>
          <p:nvPr/>
        </p:nvSpPr>
        <p:spPr>
          <a:xfrm>
            <a:off x="8426710" y="5319205"/>
            <a:ext cx="3325976" cy="9463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rgbClr val="595959"/>
                </a:solidFill>
                <a:latin typeface="소요단풍체 볼드 TTF"/>
                <a:ea typeface="소요단풍체 볼드 TTF"/>
              </a:rPr>
              <a:t>결론</a:t>
            </a:r>
            <a:endParaRPr lang="ko-KR" altLang="en-US" sz="1400">
              <a:solidFill>
                <a:srgbClr val="808080"/>
              </a:solidFill>
              <a:latin typeface="소요단풍체 볼드 TTF"/>
              <a:ea typeface="소요단풍체 볼드 TTF"/>
            </a:endParaRPr>
          </a:p>
          <a:p>
            <a:pPr lvl="0">
              <a:defRPr/>
            </a:pPr>
            <a:r>
              <a:rPr lang="ko-KR" altLang="en-US" sz="1400">
                <a:solidFill>
                  <a:srgbClr val="595959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소요단풍체 볼드 TTF"/>
                <a:ea typeface="소요단풍체 볼드 TTF"/>
              </a:rPr>
              <a:t>이동거리</a:t>
            </a:r>
            <a:r>
              <a:rPr lang="ko-KR" altLang="en-US" sz="1400">
                <a:solidFill>
                  <a:srgbClr val="808080"/>
                </a:solidFill>
                <a:latin typeface="소요단풍체 볼드 TTF"/>
                <a:ea typeface="소요단풍체 볼드 TTF"/>
              </a:rPr>
              <a:t>가 </a:t>
            </a:r>
            <a:r>
              <a:rPr lang="ko-KR" altLang="en-US" sz="1400">
                <a:solidFill>
                  <a:srgbClr val="595959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소요단풍체 볼드 TTF"/>
                <a:ea typeface="소요단풍체 볼드 TTF"/>
              </a:rPr>
              <a:t>팀의 경기승률</a:t>
            </a:r>
            <a:r>
              <a:rPr lang="ko-KR" altLang="en-US" sz="1400">
                <a:solidFill>
                  <a:srgbClr val="808080"/>
                </a:solidFill>
                <a:latin typeface="소요단풍체 볼드 TTF"/>
                <a:ea typeface="소요단풍체 볼드 TTF"/>
              </a:rPr>
              <a:t>에 </a:t>
            </a:r>
            <a:r>
              <a:rPr lang="ko-KR" altLang="en-US" sz="1400">
                <a:solidFill>
                  <a:srgbClr val="595959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소요단풍체 볼드 TTF"/>
                <a:ea typeface="소요단풍체 볼드 TTF"/>
              </a:rPr>
              <a:t>직접적인 영향을 미치지 않는다</a:t>
            </a:r>
            <a:r>
              <a:rPr lang="ko-KR" altLang="en-US" sz="1400">
                <a:solidFill>
                  <a:srgbClr val="808080"/>
                </a:solidFill>
                <a:latin typeface="소요단풍체 볼드 TTF"/>
                <a:ea typeface="소요단풍체 볼드 TTF"/>
              </a:rPr>
              <a:t>는 사실을 확인</a:t>
            </a:r>
            <a:r>
              <a:rPr lang="en-US" altLang="ko-KR" sz="1400">
                <a:solidFill>
                  <a:srgbClr val="808080"/>
                </a:solidFill>
                <a:latin typeface="소요단풍체 볼드 TTF"/>
                <a:ea typeface="소요단풍체 볼드 TTF"/>
              </a:rPr>
              <a:t>.</a:t>
            </a:r>
            <a:endParaRPr lang="en-US" altLang="ko-KR" sz="1400">
              <a:solidFill>
                <a:srgbClr val="808080"/>
              </a:solidFill>
              <a:latin typeface="소요단풍체 볼드 TTF"/>
              <a:ea typeface="소요단풍체 볼드 TTF"/>
            </a:endParaRPr>
          </a:p>
          <a:p>
            <a:pPr lvl="0">
              <a:defRPr/>
            </a:pPr>
            <a:endParaRPr lang="ko-KR" altLang="en-US" sz="1400">
              <a:solidFill>
                <a:srgbClr val="808080"/>
              </a:solidFill>
            </a:endParaRPr>
          </a:p>
        </p:txBody>
      </p:sp>
      <p:sp>
        <p:nvSpPr>
          <p:cNvPr id="62" name=""/>
          <p:cNvSpPr txBox="1"/>
          <p:nvPr/>
        </p:nvSpPr>
        <p:spPr>
          <a:xfrm>
            <a:off x="860749" y="364787"/>
            <a:ext cx="6096000" cy="3000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 b="1">
                <a:solidFill>
                  <a:srgbClr val="faf3db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감탄로드감탄체 TTF"/>
                <a:ea typeface="감탄로드감탄체 TTF"/>
              </a:rPr>
              <a:t>Data analysis Project</a:t>
            </a:r>
            <a:endParaRPr lang="ko-KR" altLang="en-US" sz="1400" b="1">
              <a:solidFill>
                <a:srgbClr val="faf3db"/>
              </a:solidFill>
              <a:latin typeface="감탄로드감탄체 TTF"/>
              <a:ea typeface="감탄로드감탄체 TTF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afba9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06400" y="355600"/>
            <a:ext cx="2887133" cy="423333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 rot="5400000">
            <a:off x="5576035" y="-4509235"/>
            <a:ext cx="1031464" cy="11379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 rot="5400000">
            <a:off x="6249112" y="773405"/>
            <a:ext cx="4455281" cy="653993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 rot="5400000">
            <a:off x="-191083" y="2418853"/>
            <a:ext cx="4455281" cy="3260314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736600" y="866753"/>
            <a:ext cx="9506208" cy="6604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>
              <a:defRPr/>
            </a:pPr>
            <a:r>
              <a:rPr lang="en-US" altLang="ko-KR" sz="3600" b="1" i="0" u="none" strike="noStrike">
                <a:solidFill>
                  <a:srgbClr val="000000"/>
                </a:solidFill>
                <a:latin typeface="소요단풍체 볼드 TTF"/>
                <a:ea typeface="소요단풍체 볼드 TTF"/>
              </a:rPr>
              <a:t>03.</a:t>
            </a:r>
            <a:r>
              <a:rPr lang="ko-KR" altLang="en-US" sz="3600" b="1" i="0" u="none" strike="noStrike">
                <a:solidFill>
                  <a:srgbClr val="000000"/>
                </a:solidFill>
                <a:latin typeface="소요단풍체 볼드 TTF"/>
                <a:ea typeface="소요단풍체 볼드 TTF"/>
              </a:rPr>
              <a:t> </a:t>
            </a:r>
            <a:r>
              <a:rPr lang="ko-KR" altLang="en-US" sz="3600">
                <a:solidFill>
                  <a:srgbClr val="000000"/>
                </a:solidFill>
                <a:latin typeface="소요단풍체 볼드 TTF"/>
                <a:ea typeface="소요단풍체 볼드 TTF"/>
              </a:rPr>
              <a:t>원인분석</a:t>
            </a:r>
            <a:endParaRPr lang="ko-KR" altLang="en-US" sz="3600">
              <a:solidFill>
                <a:srgbClr val="000000"/>
              </a:solidFill>
              <a:latin typeface="소요단풍체 볼드 TTF"/>
              <a:ea typeface="소요단풍체 볼드 TTF"/>
            </a:endParaRPr>
          </a:p>
        </p:txBody>
      </p:sp>
      <p:grpSp>
        <p:nvGrpSpPr>
          <p:cNvPr id="11" name="Group 11"/>
          <p:cNvGrpSpPr/>
          <p:nvPr/>
        </p:nvGrpSpPr>
        <p:grpSpPr>
          <a:xfrm rot="0">
            <a:off x="1431655808" y="1431655808"/>
            <a:ext cx="1431655808" cy="1431655808"/>
            <a:chOff x="0" y="0"/>
            <a:chExt cx="914400" cy="914400"/>
          </a:xfrm>
        </p:grpSpPr>
      </p:grpSp>
      <p:sp>
        <p:nvSpPr>
          <p:cNvPr id="17" name="TextBox 17"/>
          <p:cNvSpPr txBox="1"/>
          <p:nvPr/>
        </p:nvSpPr>
        <p:spPr>
          <a:xfrm>
            <a:off x="1335876" y="3566972"/>
            <a:ext cx="694266" cy="3048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32800"/>
              </a:lnSpc>
              <a:defRPr/>
            </a:pPr>
            <a:endParaRPr lang="en-US" sz="2600" b="0" i="0" u="none" strike="noStrike">
              <a:solidFill>
                <a:srgbClr val="212121"/>
              </a:solidFill>
              <a:latin typeface="Cafe24 Ohsquare air"/>
            </a:endParaRPr>
          </a:p>
        </p:txBody>
      </p:sp>
      <p:pic>
        <p:nvPicPr>
          <p:cNvPr id="45" name="Picture 45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550333" y="1710266"/>
            <a:ext cx="11091334" cy="8466"/>
          </a:xfrm>
          <a:prstGeom prst="rect">
            <a:avLst/>
          </a:prstGeom>
        </p:spPr>
      </p:pic>
      <p:sp>
        <p:nvSpPr>
          <p:cNvPr id="51" name=""/>
          <p:cNvSpPr txBox="1"/>
          <p:nvPr/>
        </p:nvSpPr>
        <p:spPr>
          <a:xfrm>
            <a:off x="696877" y="2147731"/>
            <a:ext cx="2723378" cy="2431889"/>
          </a:xfrm>
          <a:prstGeom prst="rect">
            <a:avLst/>
          </a:prstGeom>
        </p:spPr>
        <p:txBody>
          <a:bodyPr wrap="square">
            <a:spAutoFit/>
          </a:bodyPr>
          <a:p>
            <a:pPr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400">
                <a:solidFill>
                  <a:srgbClr val="595959"/>
                </a:solidFill>
                <a:latin typeface="소요단풍체 볼드 TTF"/>
                <a:ea typeface="소요단풍체 볼드 TTF"/>
              </a:rPr>
              <a:t>실제로 데이터분석을 한 결과 구단 별로 연도별 평균이동거리가 줄어드는 변화를 확인</a:t>
            </a:r>
            <a:endParaRPr lang="ko-KR" altLang="en-US" sz="1400">
              <a:solidFill>
                <a:srgbClr val="595959"/>
              </a:solidFill>
              <a:latin typeface="소요단풍체 볼드 TTF"/>
              <a:ea typeface="소요단풍체 볼드 TTF"/>
            </a:endParaRPr>
          </a:p>
          <a:p>
            <a:pPr lvl="0">
              <a:defRPr/>
            </a:pPr>
            <a:endParaRPr lang="ko-KR" altLang="en-US" sz="1400">
              <a:solidFill>
                <a:srgbClr val="808080"/>
              </a:solidFill>
              <a:latin typeface="소요단풍체 볼드 TTF"/>
              <a:ea typeface="소요단풍체 볼드 TTF"/>
              <a:cs typeface="ADLaM Display"/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ko-KR" sz="1400" b="1">
                <a:solidFill>
                  <a:srgbClr val="808080"/>
                </a:solidFill>
                <a:latin typeface="소요단풍체 볼드 TTF"/>
                <a:ea typeface="소요단풍체 볼드 TTF"/>
                <a:cs typeface="ADLaM Display"/>
                <a:sym typeface="Wingdings"/>
              </a:rPr>
              <a:t> </a:t>
            </a:r>
            <a:r>
              <a:rPr lang="ko-KR" altLang="en-US" sz="1400" b="1">
                <a:solidFill>
                  <a:srgbClr val="808080"/>
                </a:solidFill>
                <a:latin typeface="소요단풍체 볼드 TTF"/>
                <a:ea typeface="소요단풍체 볼드 TTF"/>
                <a:cs typeface="ADLaM Display"/>
                <a:sym typeface="Wingdings"/>
              </a:rPr>
              <a:t>구단 별로 실제 이동거리 </a:t>
            </a:r>
            <a:endParaRPr lang="ko-KR" altLang="en-US" sz="1400" b="1">
              <a:solidFill>
                <a:srgbClr val="808080"/>
              </a:solidFill>
              <a:latin typeface="소요단풍체 볼드 TTF"/>
              <a:ea typeface="소요단풍체 볼드 TTF"/>
              <a:cs typeface="ADLaM Display"/>
              <a:sym typeface="Wingdings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1400" b="1">
                <a:solidFill>
                  <a:srgbClr val="808080"/>
                </a:solidFill>
                <a:latin typeface="소요단풍체 볼드 TTF"/>
                <a:ea typeface="소요단풍체 볼드 TTF"/>
                <a:cs typeface="ADLaM Display"/>
                <a:sym typeface="Wingdings"/>
              </a:rPr>
              <a:t>      차이가 줄어들고 있음</a:t>
            </a:r>
            <a:endParaRPr lang="ko-KR" altLang="en-US" sz="1400" b="1">
              <a:solidFill>
                <a:srgbClr val="808080"/>
              </a:solidFill>
              <a:latin typeface="소요단풍체 볼드 TTF"/>
              <a:ea typeface="소요단풍체 볼드 TTF"/>
              <a:cs typeface="ADLaM Display"/>
              <a:sym typeface="Wingdings"/>
            </a:endParaRPr>
          </a:p>
          <a:p>
            <a:pPr lvl="0">
              <a:lnSpc>
                <a:spcPct val="150000"/>
              </a:lnSpc>
              <a:defRPr/>
            </a:pPr>
            <a:endParaRPr lang="ko-KR" altLang="en-US" sz="1400" b="1">
              <a:latin typeface="소요단풍체 볼드 TTF"/>
              <a:ea typeface="소요단풍체 볼드 TTF"/>
              <a:cs typeface="ADLaM Display"/>
              <a:sym typeface="Wingdings"/>
            </a:endParaRPr>
          </a:p>
          <a:p>
            <a:pPr lvl="0">
              <a:defRPr/>
            </a:pPr>
            <a:endParaRPr lang="ko-KR" altLang="en-US" sz="1400">
              <a:solidFill>
                <a:srgbClr val="808080"/>
              </a:solidFill>
            </a:endParaRPr>
          </a:p>
        </p:txBody>
      </p:sp>
      <p:pic>
        <p:nvPicPr>
          <p:cNvPr id="63" name="그림 3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5591153" y="2409913"/>
            <a:ext cx="5698997" cy="3440457"/>
          </a:xfrm>
          <a:prstGeom prst="rect">
            <a:avLst/>
          </a:prstGeom>
        </p:spPr>
      </p:pic>
      <p:sp>
        <p:nvSpPr>
          <p:cNvPr id="64" name=""/>
          <p:cNvSpPr/>
          <p:nvPr/>
        </p:nvSpPr>
        <p:spPr>
          <a:xfrm>
            <a:off x="5612235" y="2427901"/>
            <a:ext cx="5689858" cy="3420058"/>
          </a:xfrm>
          <a:prstGeom prst="rect">
            <a:avLst/>
          </a:prstGeom>
          <a:noFill/>
          <a:ln w="38100">
            <a:solidFill>
              <a:schemeClr val="accent3"/>
            </a:solidFill>
            <a:prstDash val="sysDash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66" name=""/>
          <p:cNvCxnSpPr/>
          <p:nvPr/>
        </p:nvCxnSpPr>
        <p:spPr>
          <a:xfrm flipV="1">
            <a:off x="3820690" y="3866372"/>
            <a:ext cx="1244082" cy="0"/>
          </a:xfrm>
          <a:prstGeom prst="bentConnector3">
            <a:avLst>
              <a:gd name="adj1" fmla="val 50000"/>
            </a:avLst>
          </a:prstGeom>
          <a:ln w="63500">
            <a:solidFill>
              <a:schemeClr val="accent3"/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2"/>
          <p:cNvSpPr txBox="1"/>
          <p:nvPr/>
        </p:nvSpPr>
        <p:spPr>
          <a:xfrm>
            <a:off x="5623625" y="5949002"/>
            <a:ext cx="6003636" cy="2593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rgbClr val="808080"/>
                </a:solidFill>
                <a:latin typeface="소요단풍체 볼드 TTF"/>
                <a:ea typeface="소요단풍체 볼드 TTF"/>
              </a:rPr>
              <a:t>*</a:t>
            </a:r>
            <a:r>
              <a:rPr lang="ko-KR" altLang="en-US" sz="1100">
                <a:solidFill>
                  <a:srgbClr val="808080"/>
                </a:solidFill>
                <a:latin typeface="소요단풍체 볼드 TTF"/>
                <a:ea typeface="소요단풍체 볼드 TTF"/>
              </a:rPr>
              <a:t>이동거리가 가장 많은 롯데와 가장 적은 </a:t>
            </a:r>
            <a:r>
              <a:rPr lang="en-US" altLang="ko-KR" sz="1100">
                <a:solidFill>
                  <a:srgbClr val="808080"/>
                </a:solidFill>
                <a:latin typeface="소요단풍체 볼드 TTF"/>
                <a:ea typeface="소요단풍체 볼드 TTF"/>
              </a:rPr>
              <a:t>KT , 10</a:t>
            </a:r>
            <a:r>
              <a:rPr lang="ko-KR" altLang="en-US" sz="1100">
                <a:solidFill>
                  <a:srgbClr val="808080"/>
                </a:solidFill>
                <a:latin typeface="소요단풍체 볼드 TTF"/>
                <a:ea typeface="소요단풍체 볼드 TTF"/>
              </a:rPr>
              <a:t>개구단의 평균 이동거리</a:t>
            </a:r>
            <a:endParaRPr lang="ko-KR" altLang="en-US" sz="1100">
              <a:solidFill>
                <a:srgbClr val="808080"/>
              </a:solidFill>
              <a:ea typeface="소요단풍체 볼드 TTF"/>
            </a:endParaRPr>
          </a:p>
        </p:txBody>
      </p:sp>
      <p:pic>
        <p:nvPicPr>
          <p:cNvPr id="68" name="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662597" y="4158585"/>
            <a:ext cx="2800101" cy="1775053"/>
          </a:xfrm>
          <a:prstGeom prst="rect">
            <a:avLst/>
          </a:prstGeom>
        </p:spPr>
      </p:pic>
      <p:sp>
        <p:nvSpPr>
          <p:cNvPr id="69" name=""/>
          <p:cNvSpPr/>
          <p:nvPr/>
        </p:nvSpPr>
        <p:spPr>
          <a:xfrm>
            <a:off x="584202" y="4095358"/>
            <a:ext cx="2919833" cy="1884395"/>
          </a:xfrm>
          <a:prstGeom prst="rect">
            <a:avLst/>
          </a:prstGeom>
          <a:noFill/>
          <a:ln w="38100">
            <a:solidFill>
              <a:schemeClr val="accent3"/>
            </a:solidFill>
            <a:prstDash val="sysDash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0" name=""/>
          <p:cNvSpPr txBox="1"/>
          <p:nvPr/>
        </p:nvSpPr>
        <p:spPr>
          <a:xfrm>
            <a:off x="803599" y="364787"/>
            <a:ext cx="6096000" cy="3000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 b="1">
                <a:solidFill>
                  <a:srgbClr val="faf3db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감탄로드감탄체 TTF"/>
                <a:ea typeface="감탄로드감탄체 TTF"/>
              </a:rPr>
              <a:t>Data analysis Project</a:t>
            </a:r>
            <a:endParaRPr lang="ko-KR" altLang="en-US" sz="1400" b="1">
              <a:solidFill>
                <a:srgbClr val="faf3db"/>
              </a:solidFill>
              <a:latin typeface="감탄로드감탄체 TTF"/>
              <a:ea typeface="감탄로드감탄체 TTF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afba9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73666" y="660400"/>
            <a:ext cx="2082800" cy="51646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-118533" y="5156200"/>
            <a:ext cx="12403667" cy="1727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 rot="5400000">
            <a:off x="3666066" y="-1659466"/>
            <a:ext cx="4885267" cy="10270067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4326467" y="2277533"/>
            <a:ext cx="3530600" cy="804333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03749"/>
              </a:lnSpc>
              <a:defRPr/>
            </a:pPr>
            <a:endParaRPr lang="ko-KR" sz="6800" b="0" i="0" u="none" strike="noStrike">
              <a:solidFill>
                <a:srgbClr val="212121"/>
              </a:solidFill>
              <a:ea typeface="Cafe24 Ohsquare air"/>
            </a:endParaRP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167341" y="3201458"/>
            <a:ext cx="304800" cy="304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0756900" y="3220508"/>
            <a:ext cx="304800" cy="3048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151466" y="5376333"/>
            <a:ext cx="9897534" cy="16933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072870" y="2679290"/>
            <a:ext cx="10046260" cy="1371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03749"/>
              </a:lnSpc>
              <a:defRPr/>
            </a:pPr>
            <a:r>
              <a:rPr lang="en-US" altLang="ko-KR" sz="5700" b="1" i="0" u="none" strike="noStrike">
                <a:solidFill>
                  <a:srgbClr val="212121"/>
                </a:solidFill>
                <a:latin typeface="소요단풍체 볼드 TTF"/>
                <a:ea typeface="소요단풍체 볼드 TTF"/>
              </a:rPr>
              <a:t>03.</a:t>
            </a:r>
            <a:r>
              <a:rPr lang="ko-KR" altLang="en-US" sz="5700" b="1" i="0" u="none" strike="noStrike">
                <a:solidFill>
                  <a:srgbClr val="212121"/>
                </a:solidFill>
                <a:latin typeface="소요단풍체 볼드 TTF"/>
                <a:ea typeface="소요단풍체 볼드 TTF"/>
              </a:rPr>
              <a:t>목표 수정 및 새로운 접근</a:t>
            </a:r>
            <a:endParaRPr lang="ko-KR" altLang="en-US" sz="5700" b="1" i="0" u="none" strike="noStrike">
              <a:solidFill>
                <a:srgbClr val="212121"/>
              </a:solidFill>
              <a:latin typeface="소요단풍체 볼드 TTF"/>
              <a:ea typeface="소요단풍체 볼드 TTF"/>
            </a:endParaRPr>
          </a:p>
        </p:txBody>
      </p:sp>
      <p:sp>
        <p:nvSpPr>
          <p:cNvPr id="23" name=""/>
          <p:cNvSpPr txBox="1"/>
          <p:nvPr/>
        </p:nvSpPr>
        <p:spPr>
          <a:xfrm>
            <a:off x="1211035" y="752397"/>
            <a:ext cx="1887506" cy="255348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en-US" altLang="ko-KR" sz="1100" b="1"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감탄로드감탄체 TTF"/>
                <a:ea typeface="감탄로드감탄체 TTF"/>
              </a:rPr>
              <a:t>Data analysis Project</a:t>
            </a:r>
            <a:r>
              <a:rPr lang="en-US" altLang="ko-KR" sz="1100"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소요단풍체 볼드 TTF"/>
                <a:ea typeface="소요단풍체 볼드 TTF"/>
              </a:rPr>
              <a:t> </a:t>
            </a:r>
            <a:endParaRPr lang="ko-KR" altLang="en-US" sz="11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afba9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6654800"/>
            <a:ext cx="12192000" cy="203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45066" y="516466"/>
            <a:ext cx="1744133" cy="423333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 rot="5400000">
            <a:off x="3437466" y="-1862666"/>
            <a:ext cx="5317067" cy="1070186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219200" y="2428875"/>
            <a:ext cx="9065510" cy="474133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766358" y="2457320"/>
            <a:ext cx="516466" cy="3302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03749"/>
              </a:lnSpc>
              <a:defRPr/>
            </a:pPr>
            <a:r>
              <a:rPr lang="en-US" sz="2800" b="0" i="0" u="none" strike="noStrike">
                <a:solidFill>
                  <a:srgbClr val="595959"/>
                </a:solidFill>
                <a:latin typeface="소요단풍체 볼드 TTF"/>
                <a:ea typeface="소요단풍체 볼드 TTF"/>
              </a:rPr>
              <a:t>01</a:t>
            </a:r>
            <a:endParaRPr lang="en-US" sz="2800" b="0" i="0" u="none" strike="noStrike">
              <a:solidFill>
                <a:srgbClr val="595959"/>
              </a:solidFill>
              <a:ea typeface="소요단풍체 볼드 TTF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2625358" y="2400948"/>
            <a:ext cx="7747604" cy="397933"/>
          </a:xfrm>
          <a:prstGeom prst="rect">
            <a:avLst/>
          </a:prstGeom>
        </p:spPr>
        <p:txBody>
          <a:bodyPr lIns="0" tIns="0" rIns="0" bIns="0" anchor="ctr"/>
          <a:lstStyle/>
          <a:p>
            <a:pPr marL="0" lvl="0" indent="0" algn="l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  <a:defRPr/>
            </a:pPr>
            <a:r>
              <a:rPr lang="ko-KR" sz="1900" kern="1200">
                <a:solidFill>
                  <a:srgbClr val="595959"/>
                </a:solidFill>
                <a:latin typeface="HY견고딕"/>
                <a:ea typeface="HY견고딕"/>
              </a:rPr>
              <a:t>새로운 방향</a:t>
            </a:r>
            <a:r>
              <a:rPr lang="en-US" sz="1900" kern="1200">
                <a:solidFill>
                  <a:srgbClr val="595959"/>
                </a:solidFill>
                <a:latin typeface="HY견고딕"/>
                <a:ea typeface="HY견고딕"/>
              </a:rPr>
              <a:t>: </a:t>
            </a:r>
            <a:r>
              <a:rPr lang="ko-KR" sz="1900" kern="1200">
                <a:solidFill>
                  <a:srgbClr val="595959"/>
                </a:solidFill>
                <a:latin typeface="HY견고딕"/>
                <a:ea typeface="HY견고딕"/>
              </a:rPr>
              <a:t>이동거리 외의 다른 요인들이 승률에 미치는 영향 분석</a:t>
            </a:r>
            <a:endParaRPr lang="ko-KR" altLang="en-US" sz="1900" b="0" i="0" u="none" strike="noStrike">
              <a:solidFill>
                <a:srgbClr val="595959"/>
              </a:solidFill>
              <a:ea typeface="Cafe24 Ohsquare air"/>
            </a:endParaRP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210733" y="3153833"/>
            <a:ext cx="9084949" cy="474133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729316" y="3214158"/>
            <a:ext cx="516466" cy="3302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03749"/>
              </a:lnSpc>
              <a:defRPr/>
            </a:pPr>
            <a:r>
              <a:rPr lang="en-US" sz="2800" b="0" i="0" u="none" strike="noStrike">
                <a:solidFill>
                  <a:srgbClr val="595959"/>
                </a:solidFill>
                <a:latin typeface="소요단풍체 볼드 TTF"/>
                <a:ea typeface="소요단풍체 볼드 TTF"/>
              </a:rPr>
              <a:t>0</a:t>
            </a:r>
            <a:r>
              <a:rPr lang="en-US" altLang="ko-KR" sz="2800" b="0" i="0" u="none" strike="noStrike">
                <a:solidFill>
                  <a:srgbClr val="595959"/>
                </a:solidFill>
                <a:latin typeface="소요단풍체 볼드 TTF"/>
                <a:ea typeface="소요단풍체 볼드 TTF"/>
              </a:rPr>
              <a:t>2</a:t>
            </a:r>
            <a:endParaRPr lang="en-US" altLang="ko-KR" sz="2800" b="0" i="0" u="none" strike="noStrike">
              <a:solidFill>
                <a:srgbClr val="595959"/>
              </a:solidFill>
              <a:latin typeface="소요단풍체 볼드 TTF"/>
              <a:ea typeface="소요단풍체 볼드 TTF"/>
            </a:endParaRP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216025" y="3887257"/>
            <a:ext cx="9110046" cy="474133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190387" y="5375837"/>
            <a:ext cx="9191862" cy="474133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1201834" y="4587983"/>
            <a:ext cx="9129484" cy="474133"/>
          </a:xfrm>
          <a:prstGeom prst="rect">
            <a:avLst/>
          </a:prstGeom>
        </p:spPr>
      </p:pic>
      <p:grpSp>
        <p:nvGrpSpPr>
          <p:cNvPr id="23" name="Group 23"/>
          <p:cNvGrpSpPr/>
          <p:nvPr/>
        </p:nvGrpSpPr>
        <p:grpSpPr>
          <a:xfrm rot="0">
            <a:off x="1431655808" y="1431655808"/>
            <a:ext cx="1431655808" cy="1431655808"/>
            <a:chOff x="0" y="0"/>
            <a:chExt cx="914400" cy="914400"/>
          </a:xfrm>
        </p:grpSpPr>
      </p:grpSp>
      <p:sp>
        <p:nvSpPr>
          <p:cNvPr id="24" name="TextBox 24"/>
          <p:cNvSpPr txBox="1"/>
          <p:nvPr/>
        </p:nvSpPr>
        <p:spPr>
          <a:xfrm>
            <a:off x="3011736" y="1315054"/>
            <a:ext cx="5679835" cy="905933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>
              <a:defRPr/>
            </a:pPr>
            <a:r>
              <a:rPr lang="ko-KR" altLang="en-US" sz="4200">
                <a:solidFill>
                  <a:schemeClr val="dk1"/>
                </a:solidFill>
                <a:latin typeface="소요단풍체 볼드 TTF"/>
                <a:ea typeface="소요단풍체 볼드 TTF"/>
              </a:rPr>
              <a:t>목표 수정 및 새로운 접근</a:t>
            </a:r>
            <a:endParaRPr lang="ko-KR" altLang="en-US" sz="4200" b="1" i="0" u="none" strike="noStrike">
              <a:solidFill>
                <a:schemeClr val="dk1"/>
              </a:solidFill>
              <a:ea typeface="소요단풍체 볼드 TTF"/>
            </a:endParaRPr>
          </a:p>
        </p:txBody>
      </p:sp>
      <p:pic>
        <p:nvPicPr>
          <p:cNvPr id="25" name="Picture 25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2384425" y="1532466"/>
            <a:ext cx="457200" cy="4572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9027583" y="1532466"/>
            <a:ext cx="457200" cy="4572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x="956733" y="2343150"/>
            <a:ext cx="10168467" cy="7882"/>
          </a:xfrm>
          <a:prstGeom prst="rect">
            <a:avLst/>
          </a:prstGeom>
        </p:spPr>
      </p:pic>
      <p:sp>
        <p:nvSpPr>
          <p:cNvPr id="31" name="TextBox 3"/>
          <p:cNvSpPr txBox="1"/>
          <p:nvPr/>
        </p:nvSpPr>
        <p:spPr>
          <a:xfrm>
            <a:off x="844550" y="584200"/>
            <a:ext cx="1696097" cy="228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>
              <a:defRPr/>
            </a:pPr>
            <a:r>
              <a:rPr lang="en-US" altLang="ko-KR" sz="1100" b="1"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감탄로드감탄체 TTF"/>
                <a:ea typeface="감탄로드감탄체 TTF"/>
              </a:rPr>
              <a:t>Data analysis Project</a:t>
            </a:r>
            <a:r>
              <a:rPr lang="en-US" altLang="ko-KR" sz="1100"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소요단풍체 볼드 TTF"/>
                <a:ea typeface="소요단풍체 볼드 TTF"/>
              </a:rPr>
              <a:t> </a:t>
            </a:r>
            <a:endParaRPr lang="en-US" altLang="ko-KR" sz="1100" b="0" i="0" u="none" strike="noStrike">
              <a:solidFill>
                <a:srgbClr val="212121"/>
              </a:solidFill>
              <a:latin typeface="맑은 고딕"/>
            </a:endParaRPr>
          </a:p>
        </p:txBody>
      </p:sp>
      <p:sp>
        <p:nvSpPr>
          <p:cNvPr id="33" name="TextBox 7"/>
          <p:cNvSpPr txBox="1"/>
          <p:nvPr/>
        </p:nvSpPr>
        <p:spPr>
          <a:xfrm>
            <a:off x="2637215" y="3145366"/>
            <a:ext cx="4919261" cy="397933"/>
          </a:xfrm>
          <a:prstGeom prst="rect">
            <a:avLst/>
          </a:prstGeom>
        </p:spPr>
        <p:txBody>
          <a:bodyPr lIns="0" tIns="0" rIns="0" bIns="0" anchor="ctr"/>
          <a:lstStyle/>
          <a:p>
            <a:pPr marL="0" lvl="0" indent="0" algn="l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  <a:defRPr/>
            </a:pPr>
            <a:r>
              <a:rPr lang="ko-KR" sz="1900" kern="1200">
                <a:solidFill>
                  <a:srgbClr val="595959"/>
                </a:solidFill>
                <a:latin typeface="소요단풍체 볼드 TTF"/>
                <a:ea typeface="소요단풍체 볼드 TTF"/>
              </a:rPr>
              <a:t>팀별 타자</a:t>
            </a:r>
            <a:r>
              <a:rPr lang="en-US" sz="1900" kern="1200">
                <a:solidFill>
                  <a:srgbClr val="595959"/>
                </a:solidFill>
                <a:latin typeface="소요단풍체 볼드 TTF"/>
                <a:ea typeface="소요단풍체 볼드 TTF"/>
              </a:rPr>
              <a:t>, </a:t>
            </a:r>
            <a:r>
              <a:rPr lang="ko-KR" sz="1900" kern="1200">
                <a:solidFill>
                  <a:srgbClr val="595959"/>
                </a:solidFill>
                <a:latin typeface="소요단풍체 볼드 TTF"/>
                <a:ea typeface="소요단풍체 볼드 TTF"/>
              </a:rPr>
              <a:t>투수</a:t>
            </a:r>
            <a:r>
              <a:rPr lang="en-US" sz="1900" kern="1200">
                <a:solidFill>
                  <a:srgbClr val="595959"/>
                </a:solidFill>
                <a:latin typeface="소요단풍체 볼드 TTF"/>
                <a:ea typeface="소요단풍체 볼드 TTF"/>
              </a:rPr>
              <a:t>, </a:t>
            </a:r>
            <a:r>
              <a:rPr lang="ko-KR" sz="1900" kern="1200">
                <a:solidFill>
                  <a:srgbClr val="595959"/>
                </a:solidFill>
                <a:latin typeface="소요단풍체 볼드 TTF"/>
                <a:ea typeface="소요단풍체 볼드 TTF"/>
              </a:rPr>
              <a:t>수비 등의 기록 데이터 활용</a:t>
            </a:r>
            <a:endParaRPr lang="ko-KR" altLang="en-US" sz="1900" b="0" i="0" u="none" strike="noStrike">
              <a:solidFill>
                <a:srgbClr val="595959"/>
              </a:solidFill>
              <a:ea typeface="소요단풍체 볼드 TTF"/>
            </a:endParaRPr>
          </a:p>
        </p:txBody>
      </p:sp>
      <p:sp>
        <p:nvSpPr>
          <p:cNvPr id="34" name=""/>
          <p:cNvSpPr txBox="1"/>
          <p:nvPr/>
        </p:nvSpPr>
        <p:spPr>
          <a:xfrm>
            <a:off x="2591772" y="3871212"/>
            <a:ext cx="6096000" cy="346458"/>
          </a:xfrm>
          <a:prstGeom prst="rect">
            <a:avLst/>
          </a:prstGeom>
        </p:spPr>
        <p:txBody>
          <a:bodyPr wrap="square">
            <a:spAutoFit/>
          </a:bodyPr>
          <a:p>
            <a:pPr marL="0" lvl="0" indent="0" algn="l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  <a:defRPr/>
            </a:pPr>
            <a:r>
              <a:rPr lang="ko-KR" sz="1900" kern="1200">
                <a:solidFill>
                  <a:srgbClr val="595959"/>
                </a:solidFill>
                <a:latin typeface="소요단풍체 볼드 TTF"/>
                <a:ea typeface="소요단풍체 볼드 TTF"/>
              </a:rPr>
              <a:t>목표 재설정</a:t>
            </a:r>
            <a:endParaRPr lang="ko-KR" altLang="en-US" sz="1900">
              <a:solidFill>
                <a:srgbClr val="595959"/>
              </a:solidFill>
              <a:ea typeface="소요단풍체 볼드 TTF"/>
            </a:endParaRPr>
          </a:p>
        </p:txBody>
      </p:sp>
      <p:sp>
        <p:nvSpPr>
          <p:cNvPr id="35" name=""/>
          <p:cNvSpPr txBox="1"/>
          <p:nvPr/>
        </p:nvSpPr>
        <p:spPr>
          <a:xfrm>
            <a:off x="2553088" y="4580922"/>
            <a:ext cx="6096000" cy="341598"/>
          </a:xfrm>
          <a:prstGeom prst="rect">
            <a:avLst/>
          </a:prstGeom>
        </p:spPr>
        <p:txBody>
          <a:bodyPr wrap="square">
            <a:spAutoFit/>
          </a:bodyPr>
          <a:p>
            <a:pPr marL="0" lvl="0" indent="0" algn="l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  <a:defRPr/>
            </a:pPr>
            <a:r>
              <a:rPr lang="ko-KR" sz="1900" kern="1200">
                <a:solidFill>
                  <a:srgbClr val="595959"/>
                </a:solidFill>
                <a:latin typeface="소요단풍체 볼드 TTF"/>
                <a:ea typeface="소요단풍체 볼드 TTF"/>
              </a:rPr>
              <a:t>팀 성적에 영향을 미치는 주요 요인 파악</a:t>
            </a:r>
            <a:endParaRPr lang="ko-KR" altLang="en-US" sz="1900">
              <a:solidFill>
                <a:srgbClr val="595959"/>
              </a:solidFill>
              <a:ea typeface="소요단풍체 볼드 TTF"/>
            </a:endParaRPr>
          </a:p>
        </p:txBody>
      </p:sp>
      <p:sp>
        <p:nvSpPr>
          <p:cNvPr id="36" name=""/>
          <p:cNvSpPr txBox="1"/>
          <p:nvPr/>
        </p:nvSpPr>
        <p:spPr>
          <a:xfrm>
            <a:off x="2563197" y="5368192"/>
            <a:ext cx="6096000" cy="344903"/>
          </a:xfrm>
          <a:prstGeom prst="rect">
            <a:avLst/>
          </a:prstGeom>
        </p:spPr>
        <p:txBody>
          <a:bodyPr wrap="square">
            <a:spAutoFit/>
          </a:bodyPr>
          <a:p>
            <a:pPr marL="0" lvl="0" indent="0" algn="l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  <a:defRPr/>
            </a:pPr>
            <a:r>
              <a:rPr lang="ko-KR" sz="1900" kern="1200">
                <a:solidFill>
                  <a:srgbClr val="595959"/>
                </a:solidFill>
                <a:latin typeface="소요단풍체 볼드 TTF"/>
                <a:ea typeface="소요단풍체 볼드 TTF"/>
              </a:rPr>
              <a:t>팀 성적에 영향을 미치는 주요 요인 파악</a:t>
            </a:r>
            <a:endParaRPr lang="ko-KR" altLang="en-US" sz="1900">
              <a:solidFill>
                <a:srgbClr val="595959"/>
              </a:solidFill>
              <a:ea typeface="소요단풍체 볼드 TTF"/>
            </a:endParaRPr>
          </a:p>
        </p:txBody>
      </p:sp>
      <p:sp>
        <p:nvSpPr>
          <p:cNvPr id="37" name=""/>
          <p:cNvSpPr txBox="1"/>
          <p:nvPr/>
        </p:nvSpPr>
        <p:spPr>
          <a:xfrm>
            <a:off x="1463351" y="3826253"/>
            <a:ext cx="1003040" cy="524767"/>
          </a:xfrm>
          <a:prstGeom prst="rect">
            <a:avLst/>
          </a:prstGeom>
        </p:spPr>
        <p:txBody>
          <a:bodyPr wrap="square">
            <a:spAutoFit/>
          </a:bodyPr>
          <a:p>
            <a:pPr lvl="0" algn="ctr">
              <a:lnSpc>
                <a:spcPct val="103749"/>
              </a:lnSpc>
              <a:defRPr/>
            </a:pPr>
            <a:r>
              <a:rPr lang="en-US" sz="2800" b="0" i="0" u="none" strike="noStrike">
                <a:solidFill>
                  <a:srgbClr val="595959"/>
                </a:solidFill>
                <a:latin typeface="소요단풍체 볼드 TTF"/>
                <a:ea typeface="소요단풍체 볼드 TTF"/>
              </a:rPr>
              <a:t>0</a:t>
            </a:r>
            <a:r>
              <a:rPr lang="en-US" altLang="ko-KR" sz="2800" b="0" i="0" u="none" strike="noStrike">
                <a:solidFill>
                  <a:srgbClr val="595959"/>
                </a:solidFill>
                <a:latin typeface="소요단풍체 볼드 TTF"/>
                <a:ea typeface="소요단풍체 볼드 TTF"/>
              </a:rPr>
              <a:t>3</a:t>
            </a:r>
            <a:endParaRPr lang="en-US" altLang="ko-KR" sz="2800" b="0" i="0" u="none" strike="noStrike">
              <a:solidFill>
                <a:srgbClr val="595959"/>
              </a:solidFill>
              <a:latin typeface="소요단풍체 볼드 TTF"/>
              <a:ea typeface="소요단풍체 볼드 TTF"/>
            </a:endParaRPr>
          </a:p>
        </p:txBody>
      </p:sp>
      <p:sp>
        <p:nvSpPr>
          <p:cNvPr id="38" name=""/>
          <p:cNvSpPr txBox="1"/>
          <p:nvPr/>
        </p:nvSpPr>
        <p:spPr>
          <a:xfrm>
            <a:off x="1472876" y="4531103"/>
            <a:ext cx="1003040" cy="524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03749"/>
              </a:lnSpc>
              <a:defRPr/>
            </a:pPr>
            <a:r>
              <a:rPr lang="en-US" sz="2800" b="0" i="0" u="none" strike="noStrike">
                <a:solidFill>
                  <a:srgbClr val="595959"/>
                </a:solidFill>
                <a:latin typeface="소요단풍체 볼드 TTF"/>
                <a:ea typeface="소요단풍체 볼드 TTF"/>
              </a:rPr>
              <a:t>0</a:t>
            </a:r>
            <a:r>
              <a:rPr lang="en-US" altLang="ko-KR" sz="2800" b="0" i="0" u="none" strike="noStrike">
                <a:solidFill>
                  <a:srgbClr val="595959"/>
                </a:solidFill>
                <a:latin typeface="소요단풍체 볼드 TTF"/>
                <a:ea typeface="소요단풍체 볼드 TTF"/>
              </a:rPr>
              <a:t>4</a:t>
            </a:r>
            <a:endParaRPr lang="en-US" altLang="ko-KR" sz="2800" b="0" i="0" u="none" strike="noStrike">
              <a:solidFill>
                <a:srgbClr val="595959"/>
              </a:solidFill>
              <a:latin typeface="소요단풍체 볼드 TTF"/>
              <a:ea typeface="소요단풍체 볼드 TTF"/>
            </a:endParaRPr>
          </a:p>
        </p:txBody>
      </p:sp>
      <p:sp>
        <p:nvSpPr>
          <p:cNvPr id="39" name=""/>
          <p:cNvSpPr txBox="1"/>
          <p:nvPr/>
        </p:nvSpPr>
        <p:spPr>
          <a:xfrm>
            <a:off x="1501451" y="5340728"/>
            <a:ext cx="1003040" cy="524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03749"/>
              </a:lnSpc>
              <a:defRPr/>
            </a:pPr>
            <a:r>
              <a:rPr lang="en-US" sz="2800" b="0" i="0" u="none" strike="noStrike">
                <a:solidFill>
                  <a:srgbClr val="595959"/>
                </a:solidFill>
                <a:latin typeface="소요단풍체 볼드 TTF"/>
                <a:ea typeface="소요단풍체 볼드 TTF"/>
              </a:rPr>
              <a:t>0</a:t>
            </a:r>
            <a:r>
              <a:rPr lang="en-US" altLang="ko-KR" sz="2800" b="0" i="0" u="none" strike="noStrike">
                <a:solidFill>
                  <a:srgbClr val="595959"/>
                </a:solidFill>
                <a:latin typeface="소요단풍체 볼드 TTF"/>
                <a:ea typeface="소요단풍체 볼드 TTF"/>
              </a:rPr>
              <a:t>5</a:t>
            </a:r>
            <a:endParaRPr lang="en-US" altLang="ko-KR" sz="2800" b="0" i="0" u="none" strike="noStrike">
              <a:solidFill>
                <a:srgbClr val="595959"/>
              </a:solidFill>
              <a:latin typeface="소요단풍체 볼드 TTF"/>
              <a:ea typeface="소요단풍체 볼드 TTF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afba9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73666" y="660400"/>
            <a:ext cx="2082800" cy="51646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-118533" y="5156200"/>
            <a:ext cx="12403667" cy="1727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 rot="5400000">
            <a:off x="3666066" y="-1659466"/>
            <a:ext cx="4885267" cy="10270067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4326467" y="2277533"/>
            <a:ext cx="3530600" cy="804333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03749"/>
              </a:lnSpc>
              <a:defRPr/>
            </a:pPr>
            <a:endParaRPr lang="ko-KR" sz="6800" b="0" i="0" u="none" strike="noStrike">
              <a:solidFill>
                <a:srgbClr val="212121"/>
              </a:solidFill>
              <a:ea typeface="Cafe24 Ohsquare air"/>
            </a:endParaRP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091141" y="3201458"/>
            <a:ext cx="304800" cy="304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0756900" y="3220508"/>
            <a:ext cx="304800" cy="3048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151466" y="5376333"/>
            <a:ext cx="9897534" cy="16933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063345" y="2717390"/>
            <a:ext cx="10046260" cy="1371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03749"/>
              </a:lnSpc>
              <a:defRPr/>
            </a:pPr>
            <a:r>
              <a:rPr lang="en-US" altLang="ko-KR" sz="5500" b="1" i="0" u="none" strike="noStrike">
                <a:solidFill>
                  <a:srgbClr val="212121"/>
                </a:solidFill>
                <a:latin typeface="소요단풍체 볼드 TTF"/>
                <a:ea typeface="소요단풍체 볼드 TTF"/>
              </a:rPr>
              <a:t>04.2</a:t>
            </a:r>
            <a:r>
              <a:rPr lang="ko-KR" altLang="en-US" sz="5500" b="1" i="0" u="none" strike="noStrike">
                <a:solidFill>
                  <a:srgbClr val="212121"/>
                </a:solidFill>
                <a:latin typeface="소요단풍체 볼드 TTF"/>
                <a:ea typeface="소요단풍체 볼드 TTF"/>
              </a:rPr>
              <a:t>차 목표</a:t>
            </a:r>
            <a:r>
              <a:rPr lang="en-US" altLang="ko-KR" sz="5500" b="1" i="0" u="none" strike="noStrike">
                <a:solidFill>
                  <a:srgbClr val="212121"/>
                </a:solidFill>
                <a:latin typeface="소요단풍체 볼드 TTF"/>
                <a:ea typeface="소요단풍체 볼드 TTF"/>
              </a:rPr>
              <a:t>:</a:t>
            </a:r>
            <a:r>
              <a:rPr lang="ko-KR" altLang="en-US" sz="5500" b="1" i="0" u="none" strike="noStrike">
                <a:solidFill>
                  <a:srgbClr val="212121"/>
                </a:solidFill>
                <a:latin typeface="소요단풍체 볼드 TTF"/>
                <a:ea typeface="소요단풍체 볼드 TTF"/>
              </a:rPr>
              <a:t> 팀 성적 요인 분석</a:t>
            </a:r>
            <a:endParaRPr lang="ko-KR" altLang="en-US" sz="5500" b="1" i="0" u="none" strike="noStrike">
              <a:solidFill>
                <a:srgbClr val="212121"/>
              </a:solidFill>
              <a:latin typeface="소요단풍체 볼드 TTF"/>
              <a:ea typeface="소요단풍체 볼드 TTF"/>
            </a:endParaRPr>
          </a:p>
        </p:txBody>
      </p:sp>
      <p:sp>
        <p:nvSpPr>
          <p:cNvPr id="23" name=""/>
          <p:cNvSpPr txBox="1"/>
          <p:nvPr/>
        </p:nvSpPr>
        <p:spPr>
          <a:xfrm>
            <a:off x="1211035" y="752397"/>
            <a:ext cx="1887506" cy="255348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en-US" altLang="ko-KR" sz="1100" b="1"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감탄로드감탄체 TTF"/>
                <a:ea typeface="감탄로드감탄체 TTF"/>
              </a:rPr>
              <a:t>Data analysis Project</a:t>
            </a:r>
            <a:r>
              <a:rPr lang="en-US" altLang="ko-KR" sz="1100"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소요단풍체 볼드 TTF"/>
                <a:ea typeface="소요단풍체 볼드 TTF"/>
              </a:rPr>
              <a:t> </a:t>
            </a:r>
            <a:endParaRPr lang="ko-KR" altLang="en-US" sz="11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afba9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06400" y="355600"/>
            <a:ext cx="2887133" cy="423333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 rot="5400000">
            <a:off x="5576035" y="-4509235"/>
            <a:ext cx="1031464" cy="11379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 rot="5400000">
            <a:off x="6249112" y="773405"/>
            <a:ext cx="4455281" cy="653993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 rot="5400000">
            <a:off x="1446633" y="2179174"/>
            <a:ext cx="1179848" cy="3260314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736600" y="866753"/>
            <a:ext cx="9506208" cy="6604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>
              <a:defRPr/>
            </a:pPr>
            <a:r>
              <a:rPr lang="en-US" altLang="ko-KR" sz="3600" b="1" i="0" u="none" strike="noStrike">
                <a:solidFill>
                  <a:schemeClr val="dk1"/>
                </a:solidFill>
                <a:latin typeface="소요단풍체 볼드 TTF"/>
                <a:ea typeface="소요단풍체 볼드 TTF"/>
              </a:rPr>
              <a:t>01.</a:t>
            </a:r>
            <a:r>
              <a:rPr lang="ko-KR" altLang="en-US" sz="3600" b="1" i="0" u="none" strike="noStrike">
                <a:solidFill>
                  <a:schemeClr val="dk1"/>
                </a:solidFill>
                <a:latin typeface="소요단풍체 볼드 TTF"/>
                <a:ea typeface="소요단풍체 볼드 TTF"/>
              </a:rPr>
              <a:t> </a:t>
            </a:r>
            <a:r>
              <a:rPr lang="ko-KR" altLang="en-US" sz="3600">
                <a:solidFill>
                  <a:schemeClr val="dk1"/>
                </a:solidFill>
                <a:latin typeface="소요단풍체 볼드 TTF"/>
                <a:ea typeface="소요단풍체 볼드 TTF"/>
              </a:rPr>
              <a:t>팀 성적 요인 분석</a:t>
            </a:r>
            <a:endParaRPr lang="ko-KR" altLang="en-US" sz="3600">
              <a:solidFill>
                <a:schemeClr val="dk1"/>
              </a:solidFill>
              <a:ea typeface="소요단풍체 볼드 TTF"/>
            </a:endParaRPr>
          </a:p>
        </p:txBody>
      </p:sp>
      <p:grpSp>
        <p:nvGrpSpPr>
          <p:cNvPr id="11" name="Group 11"/>
          <p:cNvGrpSpPr/>
          <p:nvPr/>
        </p:nvGrpSpPr>
        <p:grpSpPr>
          <a:xfrm rot="0">
            <a:off x="1431655808" y="1431655808"/>
            <a:ext cx="1431655808" cy="1431655808"/>
            <a:chOff x="0" y="0"/>
            <a:chExt cx="914400" cy="914400"/>
          </a:xfrm>
        </p:grpSpPr>
      </p:grpSp>
      <p:sp>
        <p:nvSpPr>
          <p:cNvPr id="17" name="TextBox 17"/>
          <p:cNvSpPr txBox="1"/>
          <p:nvPr/>
        </p:nvSpPr>
        <p:spPr>
          <a:xfrm>
            <a:off x="1335876" y="3566972"/>
            <a:ext cx="694266" cy="3048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32800"/>
              </a:lnSpc>
              <a:defRPr/>
            </a:pPr>
            <a:endParaRPr lang="en-US" sz="2600" b="0" i="0" u="none" strike="noStrike">
              <a:solidFill>
                <a:srgbClr val="212121"/>
              </a:solidFill>
              <a:latin typeface="Cafe24 Ohsquare air"/>
            </a:endParaRPr>
          </a:p>
        </p:txBody>
      </p:sp>
      <p:pic>
        <p:nvPicPr>
          <p:cNvPr id="45" name="Picture 45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550333" y="1710266"/>
            <a:ext cx="11091334" cy="8466"/>
          </a:xfrm>
          <a:prstGeom prst="rect">
            <a:avLst/>
          </a:prstGeom>
        </p:spPr>
      </p:pic>
      <p:sp>
        <p:nvSpPr>
          <p:cNvPr id="51" name=""/>
          <p:cNvSpPr txBox="1"/>
          <p:nvPr/>
        </p:nvSpPr>
        <p:spPr>
          <a:xfrm>
            <a:off x="706013" y="3581400"/>
            <a:ext cx="2723378" cy="1050764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00000"/>
              </a:lnSpc>
              <a:defRPr/>
            </a:pPr>
            <a:r>
              <a:rPr lang="ko-KR" altLang="en-US" sz="1400">
                <a:solidFill>
                  <a:srgbClr val="595959"/>
                </a:solidFill>
                <a:latin typeface="소요단풍체 볼드 TTF"/>
                <a:ea typeface="소요단풍체 볼드 TTF"/>
              </a:rPr>
              <a:t>데이터 수집</a:t>
            </a:r>
            <a:r>
              <a:rPr lang="en-US" altLang="ko-KR" sz="1400">
                <a:solidFill>
                  <a:srgbClr val="595959"/>
                </a:solidFill>
                <a:latin typeface="소요단풍체 볼드 TTF"/>
                <a:ea typeface="소요단풍체 볼드 TTF"/>
              </a:rPr>
              <a:t>:</a:t>
            </a:r>
            <a:endParaRPr lang="en-US" altLang="ko-KR" sz="1400">
              <a:solidFill>
                <a:srgbClr val="808080"/>
              </a:solidFill>
              <a:ea typeface="소요단풍체 볼드 TTF"/>
            </a:endParaRPr>
          </a:p>
          <a:p>
            <a:pPr>
              <a:lnSpc>
                <a:spcPct val="100000"/>
              </a:lnSpc>
              <a:defRPr/>
            </a:pPr>
            <a:r>
              <a:rPr lang="ko-KR" altLang="en-US" sz="1400">
                <a:solidFill>
                  <a:srgbClr val="808080"/>
                </a:solidFill>
                <a:latin typeface="소요단풍체 볼드 TTF"/>
                <a:ea typeface="소요단풍체 볼드 TTF"/>
              </a:rPr>
              <a:t>팀별 타자</a:t>
            </a:r>
            <a:r>
              <a:rPr lang="en-US" altLang="ko-KR" sz="1400">
                <a:solidFill>
                  <a:srgbClr val="808080"/>
                </a:solidFill>
                <a:latin typeface="소요단풍체 볼드 TTF"/>
                <a:ea typeface="소요단풍체 볼드 TTF"/>
              </a:rPr>
              <a:t>, </a:t>
            </a:r>
            <a:r>
              <a:rPr lang="ko-KR" altLang="en-US" sz="1400">
                <a:solidFill>
                  <a:srgbClr val="808080"/>
                </a:solidFill>
                <a:latin typeface="소요단풍체 볼드 TTF"/>
                <a:ea typeface="소요단풍체 볼드 TTF"/>
              </a:rPr>
              <a:t>투수</a:t>
            </a:r>
            <a:r>
              <a:rPr lang="en-US" altLang="ko-KR" sz="1400">
                <a:solidFill>
                  <a:srgbClr val="808080"/>
                </a:solidFill>
                <a:latin typeface="소요단풍체 볼드 TTF"/>
                <a:ea typeface="소요단풍체 볼드 TTF"/>
              </a:rPr>
              <a:t>, </a:t>
            </a:r>
            <a:r>
              <a:rPr lang="ko-KR" altLang="en-US" sz="1400">
                <a:solidFill>
                  <a:srgbClr val="808080"/>
                </a:solidFill>
                <a:latin typeface="소요단풍체 볼드 TTF"/>
                <a:ea typeface="소요단풍체 볼드 TTF"/>
              </a:rPr>
              <a:t>수비 기록 데이터</a:t>
            </a:r>
            <a:endParaRPr lang="ko-KR" altLang="en-US" sz="1400" b="1">
              <a:solidFill>
                <a:srgbClr val="808080"/>
              </a:solidFill>
              <a:latin typeface="소요단풍체 볼드 TTF"/>
              <a:ea typeface="소요단풍체 볼드 TTF"/>
              <a:cs typeface="ADLaM Display"/>
              <a:sym typeface="Wingdings"/>
            </a:endParaRPr>
          </a:p>
          <a:p>
            <a:pPr lvl="0">
              <a:lnSpc>
                <a:spcPct val="150000"/>
              </a:lnSpc>
              <a:defRPr/>
            </a:pPr>
            <a:endParaRPr lang="ko-KR" altLang="en-US" sz="1400" b="1">
              <a:latin typeface="소요단풍체 볼드 TTF"/>
              <a:ea typeface="소요단풍체 볼드 TTF"/>
              <a:cs typeface="ADLaM Display"/>
              <a:sym typeface="Wingdings"/>
            </a:endParaRPr>
          </a:p>
          <a:p>
            <a:pPr lvl="0">
              <a:defRPr/>
            </a:pPr>
            <a:endParaRPr lang="ko-KR" altLang="en-US" sz="1400">
              <a:solidFill>
                <a:srgbClr val="808080"/>
              </a:solidFill>
            </a:endParaRPr>
          </a:p>
        </p:txBody>
      </p:sp>
      <p:sp>
        <p:nvSpPr>
          <p:cNvPr id="64" name=""/>
          <p:cNvSpPr/>
          <p:nvPr/>
        </p:nvSpPr>
        <p:spPr>
          <a:xfrm>
            <a:off x="5612235" y="2427901"/>
            <a:ext cx="5689858" cy="3420058"/>
          </a:xfrm>
          <a:prstGeom prst="rect">
            <a:avLst/>
          </a:prstGeom>
          <a:noFill/>
          <a:ln w="38100">
            <a:solidFill>
              <a:schemeClr val="accent3"/>
            </a:solidFill>
            <a:prstDash val="sysDash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66" name=""/>
          <p:cNvCxnSpPr/>
          <p:nvPr/>
        </p:nvCxnSpPr>
        <p:spPr>
          <a:xfrm flipV="1">
            <a:off x="3820690" y="3866372"/>
            <a:ext cx="1244082" cy="0"/>
          </a:xfrm>
          <a:prstGeom prst="bentConnector3">
            <a:avLst>
              <a:gd name="adj1" fmla="val 50000"/>
            </a:avLst>
          </a:prstGeom>
          <a:ln w="63500">
            <a:solidFill>
              <a:schemeClr val="accent3"/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"/>
          <p:cNvSpPr/>
          <p:nvPr/>
        </p:nvSpPr>
        <p:spPr>
          <a:xfrm>
            <a:off x="584202" y="3438133"/>
            <a:ext cx="2919833" cy="805543"/>
          </a:xfrm>
          <a:prstGeom prst="rect">
            <a:avLst/>
          </a:prstGeom>
          <a:noFill/>
          <a:ln w="38100">
            <a:solidFill>
              <a:schemeClr val="accent3"/>
            </a:solidFill>
            <a:prstDash val="sysDash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70" name="그림 9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5657238" y="2447413"/>
            <a:ext cx="5582653" cy="3392135"/>
          </a:xfrm>
          <a:prstGeom prst="rect">
            <a:avLst/>
          </a:prstGeom>
        </p:spPr>
      </p:pic>
      <p:sp>
        <p:nvSpPr>
          <p:cNvPr id="71" name=""/>
          <p:cNvSpPr txBox="1"/>
          <p:nvPr/>
        </p:nvSpPr>
        <p:spPr>
          <a:xfrm>
            <a:off x="565474" y="364787"/>
            <a:ext cx="6096000" cy="3000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 b="1">
                <a:solidFill>
                  <a:srgbClr val="faf3db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감탄로드감탄체 TTF"/>
                <a:ea typeface="감탄로드감탄체 TTF"/>
              </a:rPr>
              <a:t>Data analysis Project</a:t>
            </a:r>
            <a:endParaRPr lang="ko-KR" altLang="en-US" sz="1400" b="1">
              <a:solidFill>
                <a:srgbClr val="faf3db"/>
              </a:solidFill>
              <a:latin typeface="감탄로드감탄체 TTF"/>
              <a:ea typeface="감탄로드감탄체 TTF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afba9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06400" y="355600"/>
            <a:ext cx="2887133" cy="423333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 rot="5400000">
            <a:off x="5576035" y="-4509235"/>
            <a:ext cx="1031464" cy="11379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 rot="5400000">
            <a:off x="6249112" y="773405"/>
            <a:ext cx="4455281" cy="653993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 rot="5400000">
            <a:off x="1446633" y="2179174"/>
            <a:ext cx="1179848" cy="3260314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736600" y="866753"/>
            <a:ext cx="9506208" cy="6604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>
              <a:defRPr/>
            </a:pPr>
            <a:r>
              <a:rPr lang="en-US" altLang="ko-KR" sz="3600" b="1" i="0" u="none" strike="noStrike">
                <a:solidFill>
                  <a:schemeClr val="dk1"/>
                </a:solidFill>
                <a:latin typeface="소요단풍체 볼드 TTF"/>
                <a:ea typeface="소요단풍체 볼드 TTF"/>
              </a:rPr>
              <a:t>01.</a:t>
            </a:r>
            <a:r>
              <a:rPr lang="ko-KR" altLang="en-US" sz="3600" b="1" i="0" u="none" strike="noStrike">
                <a:solidFill>
                  <a:schemeClr val="dk1"/>
                </a:solidFill>
                <a:latin typeface="소요단풍체 볼드 TTF"/>
                <a:ea typeface="소요단풍체 볼드 TTF"/>
              </a:rPr>
              <a:t> </a:t>
            </a:r>
            <a:r>
              <a:rPr lang="ko-KR" altLang="en-US" sz="3600">
                <a:solidFill>
                  <a:schemeClr val="dk1"/>
                </a:solidFill>
                <a:latin typeface="소요단풍체 볼드 TTF"/>
                <a:ea typeface="소요단풍체 볼드 TTF"/>
              </a:rPr>
              <a:t>팀 성적 요인 분석</a:t>
            </a:r>
            <a:endParaRPr lang="ko-KR" altLang="en-US" sz="3600">
              <a:solidFill>
                <a:schemeClr val="dk1"/>
              </a:solidFill>
              <a:ea typeface="소요단풍체 볼드 TTF"/>
            </a:endParaRPr>
          </a:p>
        </p:txBody>
      </p:sp>
      <p:grpSp>
        <p:nvGrpSpPr>
          <p:cNvPr id="11" name="Group 11"/>
          <p:cNvGrpSpPr/>
          <p:nvPr/>
        </p:nvGrpSpPr>
        <p:grpSpPr>
          <a:xfrm rot="0">
            <a:off x="1431655808" y="1431655808"/>
            <a:ext cx="1431655808" cy="1431655808"/>
            <a:chOff x="0" y="0"/>
            <a:chExt cx="914400" cy="914400"/>
          </a:xfrm>
        </p:grpSpPr>
      </p:grpSp>
      <p:sp>
        <p:nvSpPr>
          <p:cNvPr id="17" name="TextBox 17"/>
          <p:cNvSpPr txBox="1"/>
          <p:nvPr/>
        </p:nvSpPr>
        <p:spPr>
          <a:xfrm>
            <a:off x="1335876" y="3566972"/>
            <a:ext cx="694266" cy="3048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32800"/>
              </a:lnSpc>
              <a:defRPr/>
            </a:pPr>
            <a:endParaRPr lang="en-US" sz="2600" b="0" i="0" u="none" strike="noStrike">
              <a:solidFill>
                <a:srgbClr val="212121"/>
              </a:solidFill>
              <a:latin typeface="Cafe24 Ohsquare air"/>
            </a:endParaRPr>
          </a:p>
        </p:txBody>
      </p:sp>
      <p:pic>
        <p:nvPicPr>
          <p:cNvPr id="45" name="Picture 45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550333" y="1710266"/>
            <a:ext cx="11091334" cy="8466"/>
          </a:xfrm>
          <a:prstGeom prst="rect">
            <a:avLst/>
          </a:prstGeom>
        </p:spPr>
      </p:pic>
      <p:sp>
        <p:nvSpPr>
          <p:cNvPr id="51" name=""/>
          <p:cNvSpPr txBox="1"/>
          <p:nvPr/>
        </p:nvSpPr>
        <p:spPr>
          <a:xfrm>
            <a:off x="706013" y="3581400"/>
            <a:ext cx="2723378" cy="1050764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00000"/>
              </a:lnSpc>
              <a:defRPr/>
            </a:pPr>
            <a:r>
              <a:rPr lang="ko-KR" altLang="en-US" sz="1400">
                <a:solidFill>
                  <a:srgbClr val="595959"/>
                </a:solidFill>
                <a:latin typeface="소요단풍체 볼드 TTF"/>
                <a:ea typeface="소요단풍체 볼드 TTF"/>
              </a:rPr>
              <a:t>데이터 수집</a:t>
            </a:r>
            <a:r>
              <a:rPr lang="en-US" altLang="ko-KR" sz="1400">
                <a:solidFill>
                  <a:srgbClr val="595959"/>
                </a:solidFill>
                <a:latin typeface="소요단풍체 볼드 TTF"/>
                <a:ea typeface="소요단풍체 볼드 TTF"/>
              </a:rPr>
              <a:t>:</a:t>
            </a:r>
            <a:endParaRPr lang="en-US" altLang="ko-KR" sz="1400">
              <a:solidFill>
                <a:srgbClr val="808080"/>
              </a:solidFill>
              <a:ea typeface="소요단풍체 볼드 TTF"/>
            </a:endParaRPr>
          </a:p>
          <a:p>
            <a:pPr>
              <a:lnSpc>
                <a:spcPct val="100000"/>
              </a:lnSpc>
              <a:defRPr/>
            </a:pPr>
            <a:r>
              <a:rPr lang="ko-KR" altLang="en-US" sz="1400">
                <a:solidFill>
                  <a:srgbClr val="808080"/>
                </a:solidFill>
                <a:latin typeface="소요단풍체 볼드 TTF"/>
                <a:ea typeface="소요단풍체 볼드 TTF"/>
              </a:rPr>
              <a:t>연도별 승률 데이터</a:t>
            </a:r>
            <a:endParaRPr lang="ko-KR" altLang="en-US" sz="1400" b="1">
              <a:solidFill>
                <a:srgbClr val="808080"/>
              </a:solidFill>
              <a:latin typeface="소요단풍체 볼드 TTF"/>
              <a:ea typeface="소요단풍체 볼드 TTF"/>
              <a:cs typeface="ADLaM Display"/>
              <a:sym typeface="Wingdings"/>
            </a:endParaRPr>
          </a:p>
          <a:p>
            <a:pPr lvl="0">
              <a:lnSpc>
                <a:spcPct val="150000"/>
              </a:lnSpc>
              <a:defRPr/>
            </a:pPr>
            <a:endParaRPr lang="ko-KR" altLang="en-US" sz="1400" b="1">
              <a:latin typeface="소요단풍체 볼드 TTF"/>
              <a:ea typeface="소요단풍체 볼드 TTF"/>
              <a:cs typeface="ADLaM Display"/>
              <a:sym typeface="Wingdings"/>
            </a:endParaRPr>
          </a:p>
          <a:p>
            <a:pPr lvl="0">
              <a:defRPr/>
            </a:pPr>
            <a:endParaRPr lang="ko-KR" altLang="en-US" sz="1400">
              <a:solidFill>
                <a:srgbClr val="808080"/>
              </a:solidFill>
            </a:endParaRPr>
          </a:p>
        </p:txBody>
      </p:sp>
      <p:sp>
        <p:nvSpPr>
          <p:cNvPr id="64" name=""/>
          <p:cNvSpPr/>
          <p:nvPr/>
        </p:nvSpPr>
        <p:spPr>
          <a:xfrm>
            <a:off x="5612235" y="2427901"/>
            <a:ext cx="5689858" cy="3420058"/>
          </a:xfrm>
          <a:prstGeom prst="rect">
            <a:avLst/>
          </a:prstGeom>
          <a:noFill/>
          <a:ln w="38100">
            <a:solidFill>
              <a:schemeClr val="accent3"/>
            </a:solidFill>
            <a:prstDash val="sysDash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66" name=""/>
          <p:cNvCxnSpPr/>
          <p:nvPr/>
        </p:nvCxnSpPr>
        <p:spPr>
          <a:xfrm flipV="1">
            <a:off x="3820690" y="3866372"/>
            <a:ext cx="1244082" cy="0"/>
          </a:xfrm>
          <a:prstGeom prst="bentConnector3">
            <a:avLst>
              <a:gd name="adj1" fmla="val 50000"/>
            </a:avLst>
          </a:prstGeom>
          <a:ln w="63500">
            <a:solidFill>
              <a:schemeClr val="accent3"/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"/>
          <p:cNvSpPr/>
          <p:nvPr/>
        </p:nvSpPr>
        <p:spPr>
          <a:xfrm>
            <a:off x="584202" y="3438133"/>
            <a:ext cx="2919833" cy="805543"/>
          </a:xfrm>
          <a:prstGeom prst="rect">
            <a:avLst/>
          </a:prstGeom>
          <a:noFill/>
          <a:ln w="38100">
            <a:solidFill>
              <a:schemeClr val="accent3"/>
            </a:solidFill>
            <a:prstDash val="sysDash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71" name="그림 4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5683450" y="2474193"/>
            <a:ext cx="5594928" cy="3361840"/>
          </a:xfrm>
          <a:prstGeom prst="rect">
            <a:avLst/>
          </a:prstGeom>
        </p:spPr>
      </p:pic>
      <p:sp>
        <p:nvSpPr>
          <p:cNvPr id="72" name=""/>
          <p:cNvSpPr/>
          <p:nvPr/>
        </p:nvSpPr>
        <p:spPr>
          <a:xfrm>
            <a:off x="5614569" y="2424984"/>
            <a:ext cx="2929551" cy="270977"/>
          </a:xfrm>
          <a:prstGeom prst="rect">
            <a:avLst/>
          </a:prstGeom>
          <a:noFill/>
          <a:ln w="38100"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5" name=""/>
          <p:cNvSpPr txBox="1"/>
          <p:nvPr/>
        </p:nvSpPr>
        <p:spPr>
          <a:xfrm>
            <a:off x="565474" y="364787"/>
            <a:ext cx="6096000" cy="3000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 b="1">
                <a:solidFill>
                  <a:srgbClr val="faf3db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감탄로드감탄체 TTF"/>
                <a:ea typeface="감탄로드감탄체 TTF"/>
              </a:rPr>
              <a:t>Data analysis Project</a:t>
            </a:r>
            <a:endParaRPr lang="ko-KR" altLang="en-US" sz="1400" b="1">
              <a:solidFill>
                <a:srgbClr val="faf3db"/>
              </a:solidFill>
              <a:latin typeface="감탄로드감탄체 TTF"/>
              <a:ea typeface="감탄로드감탄체 TTF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afba9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06400" y="355600"/>
            <a:ext cx="2887133" cy="423333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 rot="5400000">
            <a:off x="5576035" y="-4509235"/>
            <a:ext cx="1031464" cy="11379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 rot="5400000">
            <a:off x="2215567" y="83332"/>
            <a:ext cx="4455281" cy="8036723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736600" y="866753"/>
            <a:ext cx="9506208" cy="6604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>
              <a:defRPr/>
            </a:pPr>
            <a:r>
              <a:rPr lang="en-US" altLang="ko-KR" sz="3600" b="1" i="0" u="none" strike="noStrike">
                <a:solidFill>
                  <a:schemeClr val="dk1"/>
                </a:solidFill>
                <a:latin typeface="소요단풍체 볼드 TTF"/>
                <a:ea typeface="소요단풍체 볼드 TTF"/>
              </a:rPr>
              <a:t>01.</a:t>
            </a:r>
            <a:r>
              <a:rPr lang="ko-KR" altLang="en-US" sz="3600" b="1" i="0" u="none" strike="noStrike">
                <a:solidFill>
                  <a:schemeClr val="dk1"/>
                </a:solidFill>
                <a:latin typeface="소요단풍체 볼드 TTF"/>
                <a:ea typeface="소요단풍체 볼드 TTF"/>
              </a:rPr>
              <a:t> </a:t>
            </a:r>
            <a:r>
              <a:rPr lang="ko-KR" altLang="en-US" sz="3600">
                <a:solidFill>
                  <a:schemeClr val="dk1"/>
                </a:solidFill>
                <a:latin typeface="소요단풍체 볼드 TTF"/>
                <a:ea typeface="소요단풍체 볼드 TTF"/>
              </a:rPr>
              <a:t>팀 성적 요인 분석</a:t>
            </a:r>
            <a:endParaRPr lang="ko-KR" altLang="en-US" sz="3600">
              <a:solidFill>
                <a:schemeClr val="dk1"/>
              </a:solidFill>
              <a:ea typeface="소요단풍체 볼드 TTF"/>
            </a:endParaRPr>
          </a:p>
        </p:txBody>
      </p:sp>
      <p:grpSp>
        <p:nvGrpSpPr>
          <p:cNvPr id="11" name="Group 11"/>
          <p:cNvGrpSpPr/>
          <p:nvPr/>
        </p:nvGrpSpPr>
        <p:grpSpPr>
          <a:xfrm rot="0">
            <a:off x="1431655808" y="1431655808"/>
            <a:ext cx="1431655808" cy="1431655808"/>
            <a:chOff x="0" y="0"/>
            <a:chExt cx="914400" cy="914400"/>
          </a:xfrm>
        </p:grpSpPr>
      </p:grpSp>
      <p:sp>
        <p:nvSpPr>
          <p:cNvPr id="17" name="TextBox 17"/>
          <p:cNvSpPr txBox="1"/>
          <p:nvPr/>
        </p:nvSpPr>
        <p:spPr>
          <a:xfrm>
            <a:off x="1335876" y="3566972"/>
            <a:ext cx="694266" cy="3048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32800"/>
              </a:lnSpc>
              <a:defRPr/>
            </a:pPr>
            <a:endParaRPr lang="en-US" sz="2600" b="0" i="0" u="none" strike="noStrike">
              <a:solidFill>
                <a:srgbClr val="212121"/>
              </a:solidFill>
              <a:latin typeface="Cafe24 Ohsquare air"/>
            </a:endParaRPr>
          </a:p>
        </p:txBody>
      </p:sp>
      <p:pic>
        <p:nvPicPr>
          <p:cNvPr id="45" name="Picture 4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50333" y="1710266"/>
            <a:ext cx="11091334" cy="8466"/>
          </a:xfrm>
          <a:prstGeom prst="rect">
            <a:avLst/>
          </a:prstGeom>
        </p:spPr>
      </p:pic>
      <p:pic>
        <p:nvPicPr>
          <p:cNvPr id="73" name="내용 개체 틀 4"/>
          <p:cNvPicPr>
            <a:picLocks noGrp="1" noChangeAspect="1"/>
          </p:cNvPicPr>
          <p:nvPr/>
        </p:nvPicPr>
        <p:blipFill rotWithShape="1">
          <a:blip r:embed="rId6"/>
          <a:srcRect t="16910" b="4860"/>
          <a:stretch>
            <a:fillRect/>
          </a:stretch>
        </p:blipFill>
        <p:spPr>
          <a:xfrm>
            <a:off x="575774" y="2149267"/>
            <a:ext cx="7866873" cy="4057531"/>
          </a:xfrm>
          <a:prstGeom prst="rect">
            <a:avLst/>
          </a:prstGeom>
          <a:noFill/>
        </p:spPr>
      </p:pic>
      <p:pic>
        <p:nvPicPr>
          <p:cNvPr id="75" name="Picture 6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 rot="5400000">
            <a:off x="10151726" y="2656049"/>
            <a:ext cx="1179848" cy="2725748"/>
          </a:xfrm>
          <a:prstGeom prst="rect">
            <a:avLst/>
          </a:prstGeom>
        </p:spPr>
      </p:pic>
      <p:sp>
        <p:nvSpPr>
          <p:cNvPr id="74" name=""/>
          <p:cNvSpPr txBox="1"/>
          <p:nvPr/>
        </p:nvSpPr>
        <p:spPr>
          <a:xfrm>
            <a:off x="9344025" y="3579184"/>
            <a:ext cx="2898322" cy="88011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00000"/>
              </a:lnSpc>
              <a:defRPr/>
            </a:pPr>
            <a:r>
              <a:rPr lang="ko-KR" altLang="en-US" sz="1300">
                <a:solidFill>
                  <a:srgbClr val="595959"/>
                </a:solidFill>
                <a:latin typeface="HY견고딕"/>
                <a:ea typeface="HY견고딕"/>
              </a:rPr>
              <a:t>데이터 통합</a:t>
            </a:r>
            <a:r>
              <a:rPr lang="en-US" altLang="ko-KR" sz="1300">
                <a:solidFill>
                  <a:srgbClr val="595959"/>
                </a:solidFill>
                <a:latin typeface="HY견고딕"/>
                <a:ea typeface="HY견고딕"/>
              </a:rPr>
              <a:t>:</a:t>
            </a:r>
            <a:endParaRPr lang="en-US" altLang="ko-KR" sz="1300">
              <a:solidFill>
                <a:srgbClr val="595959"/>
              </a:solidFill>
              <a:latin typeface="HY견고딕"/>
              <a:ea typeface="HY견고딕"/>
            </a:endParaRPr>
          </a:p>
          <a:p>
            <a:pPr>
              <a:lnSpc>
                <a:spcPct val="100000"/>
              </a:lnSpc>
              <a:defRPr/>
            </a:pPr>
            <a:r>
              <a:rPr lang="ko-KR" altLang="en-US" sz="1300">
                <a:solidFill>
                  <a:srgbClr val="808080"/>
                </a:solidFill>
                <a:latin typeface="HY견고딕"/>
                <a:ea typeface="HY견고딕"/>
              </a:rPr>
              <a:t>팀별 데이터를 하나의 데이터셋으로 결합 </a:t>
            </a:r>
            <a:r>
              <a:rPr lang="en-US" altLang="ko-KR" sz="1300">
                <a:solidFill>
                  <a:srgbClr val="808080"/>
                </a:solidFill>
                <a:latin typeface="HY견고딕"/>
                <a:ea typeface="HY견고딕"/>
              </a:rPr>
              <a:t>(</a:t>
            </a:r>
            <a:r>
              <a:rPr lang="ko-KR" altLang="en-US" sz="1300">
                <a:solidFill>
                  <a:srgbClr val="808080"/>
                </a:solidFill>
                <a:latin typeface="HY견고딕"/>
                <a:ea typeface="HY견고딕"/>
              </a:rPr>
              <a:t>팀</a:t>
            </a:r>
            <a:r>
              <a:rPr lang="en-US" altLang="ko-KR" sz="1300">
                <a:solidFill>
                  <a:srgbClr val="808080"/>
                </a:solidFill>
                <a:latin typeface="HY견고딕"/>
                <a:ea typeface="HY견고딕"/>
              </a:rPr>
              <a:t>_</a:t>
            </a:r>
            <a:r>
              <a:rPr lang="ko-KR" altLang="en-US" sz="1300">
                <a:solidFill>
                  <a:srgbClr val="808080"/>
                </a:solidFill>
                <a:latin typeface="HY견고딕"/>
                <a:ea typeface="HY견고딕"/>
              </a:rPr>
              <a:t>결합</a:t>
            </a:r>
            <a:r>
              <a:rPr lang="en-US" altLang="ko-KR" sz="1300">
                <a:solidFill>
                  <a:srgbClr val="808080"/>
                </a:solidFill>
                <a:latin typeface="HY견고딕"/>
                <a:ea typeface="HY견고딕"/>
              </a:rPr>
              <a:t>_</a:t>
            </a:r>
            <a:r>
              <a:rPr lang="ko-KR" altLang="en-US" sz="1300">
                <a:solidFill>
                  <a:srgbClr val="808080"/>
                </a:solidFill>
                <a:latin typeface="HY견고딕"/>
                <a:ea typeface="HY견고딕"/>
              </a:rPr>
              <a:t>기록</a:t>
            </a:r>
            <a:r>
              <a:rPr lang="en-US" altLang="ko-KR" sz="1300">
                <a:solidFill>
                  <a:srgbClr val="808080"/>
                </a:solidFill>
                <a:latin typeface="HY견고딕"/>
                <a:ea typeface="HY견고딕"/>
              </a:rPr>
              <a:t>_</a:t>
            </a:r>
            <a:r>
              <a:rPr lang="ko-KR" altLang="en-US" sz="1300">
                <a:solidFill>
                  <a:srgbClr val="808080"/>
                </a:solidFill>
                <a:latin typeface="HY견고딕"/>
                <a:ea typeface="HY견고딕"/>
              </a:rPr>
              <a:t>저장</a:t>
            </a:r>
            <a:r>
              <a:rPr lang="en-US" altLang="ko-KR" sz="1300">
                <a:solidFill>
                  <a:srgbClr val="808080"/>
                </a:solidFill>
                <a:latin typeface="HY견고딕"/>
                <a:ea typeface="HY견고딕"/>
              </a:rPr>
              <a:t>_real.py)</a:t>
            </a:r>
            <a:endParaRPr lang="en-US" altLang="ko-KR" sz="1300">
              <a:solidFill>
                <a:srgbClr val="808080"/>
              </a:solidFill>
              <a:latin typeface="HY견고딕"/>
              <a:ea typeface="HY견고딕"/>
            </a:endParaRPr>
          </a:p>
          <a:p>
            <a:pPr>
              <a:lnSpc>
                <a:spcPct val="100000"/>
              </a:lnSpc>
              <a:defRPr/>
            </a:pPr>
            <a:r>
              <a:rPr lang="ko-KR" altLang="en-US" sz="1300">
                <a:solidFill>
                  <a:srgbClr val="808080"/>
                </a:solidFill>
                <a:latin typeface="HY견고딕"/>
                <a:ea typeface="HY견고딕"/>
              </a:rPr>
              <a:t>숫자형 데이터로 변환하여 분석 준비</a:t>
            </a:r>
            <a:endParaRPr lang="ko-KR" altLang="en-US" sz="1300">
              <a:solidFill>
                <a:srgbClr val="808080"/>
              </a:solidFill>
            </a:endParaRPr>
          </a:p>
        </p:txBody>
      </p:sp>
      <p:cxnSp>
        <p:nvCxnSpPr>
          <p:cNvPr id="78" name=""/>
          <p:cNvCxnSpPr/>
          <p:nvPr/>
        </p:nvCxnSpPr>
        <p:spPr>
          <a:xfrm rot="10800000">
            <a:off x="8487941" y="3997584"/>
            <a:ext cx="808460" cy="21655"/>
          </a:xfrm>
          <a:prstGeom prst="bentConnector3">
            <a:avLst>
              <a:gd name="adj1" fmla="val 50000"/>
            </a:avLst>
          </a:prstGeom>
          <a:ln w="63500">
            <a:solidFill>
              <a:schemeClr val="accent3"/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"/>
          <p:cNvSpPr/>
          <p:nvPr/>
        </p:nvSpPr>
        <p:spPr>
          <a:xfrm>
            <a:off x="509557" y="2184917"/>
            <a:ext cx="7867001" cy="4061538"/>
          </a:xfrm>
          <a:prstGeom prst="rect">
            <a:avLst/>
          </a:prstGeom>
          <a:noFill/>
          <a:ln w="38100">
            <a:solidFill>
              <a:schemeClr val="accent3"/>
            </a:solidFill>
            <a:prstDash val="sysDash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0" name=""/>
          <p:cNvSpPr txBox="1"/>
          <p:nvPr/>
        </p:nvSpPr>
        <p:spPr>
          <a:xfrm>
            <a:off x="565474" y="364787"/>
            <a:ext cx="6096000" cy="3000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 b="1">
                <a:solidFill>
                  <a:srgbClr val="faf3db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감탄로드감탄체 TTF"/>
                <a:ea typeface="감탄로드감탄체 TTF"/>
              </a:rPr>
              <a:t>Data analysis Project</a:t>
            </a:r>
            <a:endParaRPr lang="ko-KR" altLang="en-US" sz="1400" b="1">
              <a:solidFill>
                <a:srgbClr val="faf3db"/>
              </a:solidFill>
              <a:latin typeface="감탄로드감탄체 TTF"/>
              <a:ea typeface="감탄로드감탄체 TTF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afba9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73666" y="660400"/>
            <a:ext cx="2082800" cy="51646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-118533" y="5156200"/>
            <a:ext cx="12403667" cy="1727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 rot="5400000">
            <a:off x="3666066" y="-1659466"/>
            <a:ext cx="4885267" cy="10270067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4326467" y="2277533"/>
            <a:ext cx="3530600" cy="804333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03749"/>
              </a:lnSpc>
              <a:defRPr/>
            </a:pPr>
            <a:endParaRPr lang="ko-KR" sz="6800" b="0" i="0" u="none" strike="noStrike">
              <a:solidFill>
                <a:srgbClr val="212121"/>
              </a:solidFill>
              <a:ea typeface="Cafe24 Ohsquare air"/>
            </a:endParaRP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091141" y="3201458"/>
            <a:ext cx="304800" cy="304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0756900" y="3220508"/>
            <a:ext cx="304800" cy="3048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151466" y="5376333"/>
            <a:ext cx="9897534" cy="16933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063345" y="2717390"/>
            <a:ext cx="10046260" cy="1371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03749"/>
              </a:lnSpc>
              <a:defRPr/>
            </a:pPr>
            <a:r>
              <a:rPr lang="en-US" altLang="ko-KR" sz="5500" b="1" i="0" u="none" strike="noStrike">
                <a:solidFill>
                  <a:srgbClr val="212121"/>
                </a:solidFill>
                <a:latin typeface="소요단풍체 볼드 TTF"/>
                <a:ea typeface="소요단풍체 볼드 TTF"/>
              </a:rPr>
              <a:t>05.3</a:t>
            </a:r>
            <a:r>
              <a:rPr lang="ko-KR" altLang="en-US" sz="5500" b="1" i="0" u="none" strike="noStrike">
                <a:solidFill>
                  <a:srgbClr val="212121"/>
                </a:solidFill>
                <a:latin typeface="소요단풍체 볼드 TTF"/>
                <a:ea typeface="소요단풍체 볼드 TTF"/>
              </a:rPr>
              <a:t>차 목표</a:t>
            </a:r>
            <a:r>
              <a:rPr lang="en-US" altLang="ko-KR" sz="5500" b="1" i="0" u="none" strike="noStrike">
                <a:solidFill>
                  <a:srgbClr val="212121"/>
                </a:solidFill>
                <a:latin typeface="소요단풍체 볼드 TTF"/>
                <a:ea typeface="소요단풍체 볼드 TTF"/>
              </a:rPr>
              <a:t>:</a:t>
            </a:r>
            <a:r>
              <a:rPr lang="ko-KR" altLang="en-US" sz="5500" b="1" i="0" u="none" strike="noStrike">
                <a:solidFill>
                  <a:srgbClr val="212121"/>
                </a:solidFill>
                <a:latin typeface="소요단풍체 볼드 TTF"/>
                <a:ea typeface="소요단풍체 볼드 TTF"/>
              </a:rPr>
              <a:t> 팀 승률 예측분석</a:t>
            </a:r>
            <a:endParaRPr lang="ko-KR" altLang="en-US" sz="5500" b="1" i="0" u="none" strike="noStrike">
              <a:solidFill>
                <a:srgbClr val="212121"/>
              </a:solidFill>
              <a:latin typeface="소요단풍체 볼드 TTF"/>
              <a:ea typeface="소요단풍체 볼드 TTF"/>
            </a:endParaRPr>
          </a:p>
        </p:txBody>
      </p:sp>
      <p:sp>
        <p:nvSpPr>
          <p:cNvPr id="23" name=""/>
          <p:cNvSpPr txBox="1"/>
          <p:nvPr/>
        </p:nvSpPr>
        <p:spPr>
          <a:xfrm>
            <a:off x="1211035" y="752397"/>
            <a:ext cx="1887506" cy="255348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en-US" altLang="ko-KR" sz="1100" b="1"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감탄로드감탄체 TTF"/>
                <a:ea typeface="감탄로드감탄체 TTF"/>
              </a:rPr>
              <a:t>Data analysis Project</a:t>
            </a:r>
            <a:r>
              <a:rPr lang="en-US" altLang="ko-KR" sz="1100"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소요단풍체 볼드 TTF"/>
                <a:ea typeface="소요단풍체 볼드 TTF"/>
              </a:rPr>
              <a:t> </a:t>
            </a:r>
            <a:endParaRPr lang="ko-KR" altLang="en-US" sz="1100"/>
          </a:p>
        </p:txBody>
      </p:sp>
      <p:sp>
        <p:nvSpPr>
          <p:cNvPr id="26" name=""/>
          <p:cNvSpPr txBox="1"/>
          <p:nvPr/>
        </p:nvSpPr>
        <p:spPr>
          <a:xfrm>
            <a:off x="2931367" y="2093536"/>
            <a:ext cx="6096000" cy="474345"/>
          </a:xfrm>
          <a:prstGeom prst="rect">
            <a:avLst/>
          </a:prstGeom>
        </p:spPr>
        <p:txBody>
          <a:bodyPr wrap="square">
            <a:spAutoFit/>
          </a:bodyPr>
          <a:p>
            <a:pPr lvl="0" algn="l">
              <a:lnSpc>
                <a:spcPct val="103749"/>
              </a:lnSpc>
              <a:defRPr/>
            </a:pPr>
            <a:r>
              <a:rPr lang="en-US" altLang="ko-KR" sz="2500" b="0" i="0" u="none" strike="noStrike">
                <a:solidFill>
                  <a:srgbClr val="212121"/>
                </a:solidFill>
                <a:ea typeface="Cafe24 Ohsquare air"/>
              </a:rPr>
              <a:t>3</a:t>
            </a:r>
            <a:r>
              <a:rPr lang="ko-KR" altLang="en-US" sz="2500" b="0" i="0" u="none" strike="noStrike">
                <a:solidFill>
                  <a:srgbClr val="212121"/>
                </a:solidFill>
                <a:ea typeface="Cafe24 Ohsquare air"/>
              </a:rPr>
              <a:t>차 목표 </a:t>
            </a:r>
            <a:r>
              <a:rPr lang="en-US" altLang="ko-KR" sz="2500" b="0" i="0" u="none" strike="noStrike">
                <a:solidFill>
                  <a:srgbClr val="212121"/>
                </a:solidFill>
                <a:ea typeface="Cafe24 Ohsquare air"/>
              </a:rPr>
              <a:t>:</a:t>
            </a:r>
            <a:r>
              <a:rPr lang="ko-KR" altLang="en-US" sz="2500" b="0" i="0" u="none" strike="noStrike">
                <a:solidFill>
                  <a:srgbClr val="212121"/>
                </a:solidFill>
                <a:ea typeface="Cafe24 Ohsquare air"/>
              </a:rPr>
              <a:t> 팀 승률 예측 분석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afba9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6654800"/>
            <a:ext cx="12192000" cy="203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45066" y="516466"/>
            <a:ext cx="1744133" cy="423333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 rot="5400000">
            <a:off x="3437466" y="-1862666"/>
            <a:ext cx="5317067" cy="1070186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219200" y="3048000"/>
            <a:ext cx="4682067" cy="474133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337733" y="3098800"/>
            <a:ext cx="516466" cy="3302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03749"/>
              </a:lnSpc>
              <a:defRPr/>
            </a:pPr>
            <a:r>
              <a:rPr lang="en-US" sz="2800" b="0" i="0" u="none" strike="noStrike">
                <a:solidFill>
                  <a:srgbClr val="212121"/>
                </a:solidFill>
                <a:latin typeface="Cafe24 Ohsquare air"/>
              </a:rPr>
              <a:t>01</a:t>
            </a:r>
            <a:endParaRPr lang="en-US" sz="2800" b="0" i="0" u="none" strike="noStrike">
              <a:solidFill>
                <a:srgbClr val="212121"/>
              </a:solidFill>
              <a:latin typeface="Cafe24 Ohsquare air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2052108" y="3022600"/>
            <a:ext cx="1896533" cy="397933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103749"/>
              </a:lnSpc>
              <a:defRPr/>
            </a:pPr>
            <a:r>
              <a:rPr lang="ko-KR" altLang="en-US" sz="2300" b="0" i="0" u="none" strike="noStrike">
                <a:solidFill>
                  <a:srgbClr val="212121"/>
                </a:solidFill>
                <a:ea typeface="Cafe24 Ohsquare air"/>
              </a:rPr>
              <a:t>주제 선정 이유</a:t>
            </a:r>
            <a:endParaRPr lang="ko-KR" altLang="en-US" sz="2300" b="0" i="0" u="none" strike="noStrike">
              <a:solidFill>
                <a:srgbClr val="212121"/>
              </a:solidFill>
              <a:ea typeface="Cafe24 Ohsquare air"/>
            </a:endParaRP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6197600" y="3048000"/>
            <a:ext cx="4775200" cy="474133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6307667" y="3098800"/>
            <a:ext cx="516466" cy="3302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03749"/>
              </a:lnSpc>
              <a:defRPr/>
            </a:pPr>
            <a:r>
              <a:rPr lang="en-US" sz="2800" b="0" i="0" u="none" strike="noStrike">
                <a:solidFill>
                  <a:srgbClr val="212121"/>
                </a:solidFill>
                <a:latin typeface="Cafe24 Ohsquare air"/>
              </a:rPr>
              <a:t>02</a:t>
            </a:r>
            <a:endParaRPr lang="en-US" sz="2800" b="0" i="0" u="none" strike="noStrike">
              <a:solidFill>
                <a:srgbClr val="212121"/>
              </a:solidFill>
              <a:latin typeface="Cafe24 Ohsquare air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7002993" y="3022600"/>
            <a:ext cx="4830232" cy="389466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103749"/>
              </a:lnSpc>
              <a:defRPr/>
            </a:pPr>
            <a:r>
              <a:rPr lang="en-US" altLang="ko-KR" sz="2500" b="0" i="0" u="none" strike="noStrike">
                <a:solidFill>
                  <a:srgbClr val="212121"/>
                </a:solidFill>
                <a:ea typeface="Cafe24 Ohsquare air"/>
              </a:rPr>
              <a:t>1</a:t>
            </a:r>
            <a:r>
              <a:rPr lang="ko-KR" altLang="en-US" sz="2500" b="0" i="0" u="none" strike="noStrike">
                <a:solidFill>
                  <a:srgbClr val="212121"/>
                </a:solidFill>
                <a:ea typeface="Cafe24 Ohsquare air"/>
              </a:rPr>
              <a:t>차 목표 </a:t>
            </a:r>
            <a:r>
              <a:rPr lang="en-US" altLang="ko-KR" sz="2500" b="0" i="0" u="none" strike="noStrike">
                <a:solidFill>
                  <a:srgbClr val="212121"/>
                </a:solidFill>
                <a:ea typeface="Cafe24 Ohsquare air"/>
              </a:rPr>
              <a:t>:</a:t>
            </a:r>
            <a:r>
              <a:rPr lang="ko-KR" altLang="en-US" sz="2500" b="0" i="0" u="none" strike="noStrike">
                <a:solidFill>
                  <a:srgbClr val="212121"/>
                </a:solidFill>
                <a:ea typeface="Cafe24 Ohsquare air"/>
              </a:rPr>
              <a:t> 이동거리와 승률 분석</a:t>
            </a:r>
            <a:endParaRPr lang="ko-KR" altLang="en-US" sz="2500" b="0" i="0" u="none" strike="noStrike">
              <a:solidFill>
                <a:srgbClr val="212121"/>
              </a:solidFill>
              <a:ea typeface="Cafe24 Ohsquare air"/>
            </a:endParaRP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210733" y="4030133"/>
            <a:ext cx="4682067" cy="474133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329266" y="4080933"/>
            <a:ext cx="516466" cy="3302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03749"/>
              </a:lnSpc>
              <a:defRPr/>
            </a:pPr>
            <a:r>
              <a:rPr lang="en-US" sz="2800" b="0" i="0" u="none" strike="noStrike">
                <a:solidFill>
                  <a:srgbClr val="212121"/>
                </a:solidFill>
                <a:latin typeface="Cafe24 Ohsquare air"/>
              </a:rPr>
              <a:t>03</a:t>
            </a:r>
            <a:endParaRPr lang="en-US" sz="2800" b="0" i="0" u="none" strike="noStrike">
              <a:solidFill>
                <a:srgbClr val="212121"/>
              </a:solidFill>
              <a:latin typeface="Cafe24 Ohsquare air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2061633" y="4015316"/>
            <a:ext cx="3750949" cy="389466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103749"/>
              </a:lnSpc>
              <a:defRPr/>
            </a:pPr>
            <a:r>
              <a:rPr lang="ko-KR" altLang="en-US" sz="2500" b="0" i="0" u="none" strike="noStrike">
                <a:solidFill>
                  <a:srgbClr val="212121"/>
                </a:solidFill>
                <a:ea typeface="Cafe24 Ohsquare air"/>
              </a:rPr>
              <a:t>목표 수정 및 새로운 접근</a:t>
            </a:r>
            <a:endParaRPr lang="ko-KR" altLang="en-US" sz="2500" b="0" i="0" u="none" strike="noStrike">
              <a:solidFill>
                <a:srgbClr val="212121"/>
              </a:solidFill>
              <a:ea typeface="Cafe24 Ohsquare air"/>
            </a:endParaRP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6180667" y="4030133"/>
            <a:ext cx="4775200" cy="474133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6299200" y="4080933"/>
            <a:ext cx="516466" cy="3302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03749"/>
              </a:lnSpc>
              <a:defRPr/>
            </a:pPr>
            <a:r>
              <a:rPr lang="en-US" sz="2800" b="0" i="0" u="none" strike="noStrike">
                <a:solidFill>
                  <a:srgbClr val="212121"/>
                </a:solidFill>
                <a:latin typeface="Cafe24 Ohsquare air"/>
              </a:rPr>
              <a:t>04</a:t>
            </a:r>
            <a:endParaRPr lang="en-US" sz="2800" b="0" i="0" u="none" strike="noStrike">
              <a:solidFill>
                <a:srgbClr val="212121"/>
              </a:solidFill>
              <a:latin typeface="Cafe24 Ohsquare air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7031566" y="4024841"/>
            <a:ext cx="4483447" cy="389466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103749"/>
              </a:lnSpc>
              <a:defRPr/>
            </a:pPr>
            <a:r>
              <a:rPr lang="en-US" altLang="ko-KR" sz="2500" b="0" i="0" u="none" strike="noStrike">
                <a:solidFill>
                  <a:srgbClr val="212121"/>
                </a:solidFill>
                <a:ea typeface="Cafe24 Ohsquare air"/>
              </a:rPr>
              <a:t>2</a:t>
            </a:r>
            <a:r>
              <a:rPr lang="ko-KR" altLang="en-US" sz="2500" b="0" i="0" u="none" strike="noStrike">
                <a:solidFill>
                  <a:srgbClr val="212121"/>
                </a:solidFill>
                <a:ea typeface="Cafe24 Ohsquare air"/>
              </a:rPr>
              <a:t>차 목표 </a:t>
            </a:r>
            <a:r>
              <a:rPr lang="en-US" altLang="ko-KR" sz="2500" b="0" i="0" u="none" strike="noStrike">
                <a:solidFill>
                  <a:srgbClr val="212121"/>
                </a:solidFill>
                <a:ea typeface="Cafe24 Ohsquare air"/>
              </a:rPr>
              <a:t>:</a:t>
            </a:r>
            <a:r>
              <a:rPr lang="ko-KR" altLang="en-US" sz="2500" b="0" i="0" u="none" strike="noStrike">
                <a:solidFill>
                  <a:srgbClr val="212121"/>
                </a:solidFill>
                <a:ea typeface="Cafe24 Ohsquare air"/>
              </a:rPr>
              <a:t> 팀 성적 요인 분석</a:t>
            </a:r>
            <a:endParaRPr lang="ko-KR" altLang="en-US" sz="2500" b="0" i="0" u="none" strike="noStrike">
              <a:solidFill>
                <a:srgbClr val="212121"/>
              </a:solidFill>
              <a:ea typeface="Cafe24 Ohsquare air"/>
            </a:endParaRPr>
          </a:p>
        </p:txBody>
      </p:sp>
      <p:pic>
        <p:nvPicPr>
          <p:cNvPr id="17" name="Picture 17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1219200" y="5063067"/>
            <a:ext cx="4682067" cy="474133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337733" y="5113867"/>
            <a:ext cx="516466" cy="3302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03749"/>
              </a:lnSpc>
              <a:defRPr/>
            </a:pPr>
            <a:r>
              <a:rPr lang="en-US" sz="2800" b="0" i="0" u="none" strike="noStrike">
                <a:solidFill>
                  <a:srgbClr val="212121"/>
                </a:solidFill>
                <a:latin typeface="Cafe24 Ohsquare air"/>
              </a:rPr>
              <a:t>05</a:t>
            </a:r>
            <a:endParaRPr lang="en-US" sz="2800" b="0" i="0" u="none" strike="noStrike">
              <a:solidFill>
                <a:srgbClr val="212121"/>
              </a:solidFill>
              <a:latin typeface="Cafe24 Ohsquare air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2090208" y="5029200"/>
            <a:ext cx="4093719" cy="389466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103749"/>
              </a:lnSpc>
              <a:defRPr/>
            </a:pPr>
            <a:r>
              <a:rPr lang="en-US" altLang="ko-KR" sz="2500" b="0" i="0" u="none" strike="noStrike">
                <a:solidFill>
                  <a:srgbClr val="212121"/>
                </a:solidFill>
                <a:ea typeface="Cafe24 Ohsquare air"/>
              </a:rPr>
              <a:t>3</a:t>
            </a:r>
            <a:r>
              <a:rPr lang="ko-KR" altLang="en-US" sz="2500" b="0" i="0" u="none" strike="noStrike">
                <a:solidFill>
                  <a:srgbClr val="212121"/>
                </a:solidFill>
                <a:ea typeface="Cafe24 Ohsquare air"/>
              </a:rPr>
              <a:t>차 목표 </a:t>
            </a:r>
            <a:r>
              <a:rPr lang="en-US" altLang="ko-KR" sz="2500" b="0" i="0" u="none" strike="noStrike">
                <a:solidFill>
                  <a:srgbClr val="212121"/>
                </a:solidFill>
                <a:ea typeface="Cafe24 Ohsquare air"/>
              </a:rPr>
              <a:t>:</a:t>
            </a:r>
            <a:r>
              <a:rPr lang="ko-KR" altLang="en-US" sz="2500" b="0" i="0" u="none" strike="noStrike">
                <a:solidFill>
                  <a:srgbClr val="212121"/>
                </a:solidFill>
                <a:ea typeface="Cafe24 Ohsquare air"/>
              </a:rPr>
              <a:t> 팀 승률 예측 분석</a:t>
            </a:r>
            <a:endParaRPr lang="ko-KR" altLang="en-US" sz="2500" b="0" i="0" u="none" strike="noStrike">
              <a:solidFill>
                <a:srgbClr val="212121"/>
              </a:solidFill>
              <a:ea typeface="Cafe24 Ohsquare air"/>
            </a:endParaRPr>
          </a:p>
        </p:txBody>
      </p:sp>
      <p:pic>
        <p:nvPicPr>
          <p:cNvPr id="20" name="Picture 20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6197600" y="5063067"/>
            <a:ext cx="4775200" cy="474133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6307667" y="5113867"/>
            <a:ext cx="516466" cy="3302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03749"/>
              </a:lnSpc>
              <a:defRPr/>
            </a:pPr>
            <a:r>
              <a:rPr lang="en-US" sz="2800" b="0" i="0" u="none" strike="noStrike">
                <a:solidFill>
                  <a:srgbClr val="212121"/>
                </a:solidFill>
                <a:latin typeface="Cafe24 Ohsquare air"/>
              </a:rPr>
              <a:t>06</a:t>
            </a:r>
            <a:endParaRPr lang="en-US" sz="2800" b="0" i="0" u="none" strike="noStrike">
              <a:solidFill>
                <a:srgbClr val="212121"/>
              </a:solidFill>
              <a:latin typeface="Cafe24 Ohsquare air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7030508" y="5048250"/>
            <a:ext cx="3158066" cy="389466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103749"/>
              </a:lnSpc>
              <a:defRPr/>
            </a:pPr>
            <a:r>
              <a:rPr lang="ko-KR" altLang="en-US" sz="2500" b="0" i="0" u="none" strike="noStrike">
                <a:solidFill>
                  <a:srgbClr val="212121"/>
                </a:solidFill>
                <a:ea typeface="Cafe24 Ohsquare air"/>
              </a:rPr>
              <a:t>한계점 및 개선 방안</a:t>
            </a:r>
            <a:endParaRPr lang="ko-KR" altLang="en-US" sz="2500" b="0" i="0" u="none" strike="noStrike">
              <a:solidFill>
                <a:srgbClr val="212121"/>
              </a:solidFill>
              <a:ea typeface="Cafe24 Ohsquare air"/>
            </a:endParaRPr>
          </a:p>
        </p:txBody>
      </p:sp>
      <p:grpSp>
        <p:nvGrpSpPr>
          <p:cNvPr id="23" name="Group 23"/>
          <p:cNvGrpSpPr/>
          <p:nvPr/>
        </p:nvGrpSpPr>
        <p:grpSpPr>
          <a:xfrm rot="0">
            <a:off x="1431655808" y="1431655808"/>
            <a:ext cx="1431655808" cy="1431655808"/>
            <a:chOff x="0" y="0"/>
            <a:chExt cx="914400" cy="914400"/>
          </a:xfrm>
        </p:grpSpPr>
      </p:grpSp>
      <p:sp>
        <p:nvSpPr>
          <p:cNvPr id="24" name="TextBox 24"/>
          <p:cNvSpPr txBox="1"/>
          <p:nvPr/>
        </p:nvSpPr>
        <p:spPr>
          <a:xfrm>
            <a:off x="4121107" y="1331772"/>
            <a:ext cx="4231648" cy="905933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03749"/>
              </a:lnSpc>
              <a:defRPr/>
            </a:pPr>
            <a:r>
              <a:rPr lang="ko-KR" altLang="en-US" sz="6700" b="0" i="0" u="none" strike="noStrike">
                <a:solidFill>
                  <a:srgbClr val="212121"/>
                </a:solidFill>
                <a:ea typeface="Cafe24 Ohsquare air"/>
              </a:rPr>
              <a:t>분석과정</a:t>
            </a:r>
            <a:endParaRPr lang="ko-KR" altLang="en-US" sz="6700" b="0" i="0" u="none" strike="noStrike">
              <a:solidFill>
                <a:srgbClr val="212121"/>
              </a:solidFill>
              <a:ea typeface="Cafe24 Ohsquare air"/>
            </a:endParaRPr>
          </a:p>
        </p:txBody>
      </p:sp>
      <p:pic>
        <p:nvPicPr>
          <p:cNvPr id="25" name="Picture 25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3937000" y="1532466"/>
            <a:ext cx="457200" cy="4572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x="7789333" y="1532466"/>
            <a:ext cx="457200" cy="4572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x="956733" y="2438400"/>
            <a:ext cx="10168467" cy="7882"/>
          </a:xfrm>
          <a:prstGeom prst="rect">
            <a:avLst/>
          </a:prstGeom>
        </p:spPr>
      </p:pic>
      <p:sp>
        <p:nvSpPr>
          <p:cNvPr id="31" name="TextBox 3"/>
          <p:cNvSpPr txBox="1"/>
          <p:nvPr/>
        </p:nvSpPr>
        <p:spPr>
          <a:xfrm>
            <a:off x="882650" y="584200"/>
            <a:ext cx="1618342" cy="228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>
              <a:defRPr/>
            </a:pPr>
            <a:r>
              <a:rPr lang="en-US" altLang="ko-KR" sz="1000" b="1"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감탄로드감탄체 TTF"/>
                <a:ea typeface="감탄로드감탄체 TTF"/>
              </a:rPr>
              <a:t>Data analysis Project</a:t>
            </a:r>
            <a:r>
              <a:rPr lang="en-US" altLang="ko-KR" sz="1000"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소요단풍체 볼드 TTF"/>
                <a:ea typeface="소요단풍체 볼드 TTF"/>
              </a:rPr>
              <a:t> </a:t>
            </a:r>
            <a:endParaRPr lang="en-US" altLang="ko-KR" sz="1000" b="0" i="0" u="none" strike="noStrike">
              <a:solidFill>
                <a:srgbClr val="212121"/>
              </a:solidFill>
              <a:latin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afba9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06400" y="355600"/>
            <a:ext cx="2489200" cy="42333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 rot="5400000">
            <a:off x="3225951" y="-2139712"/>
            <a:ext cx="5740097" cy="113792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50333" y="1710266"/>
            <a:ext cx="11091334" cy="8466"/>
          </a:xfrm>
          <a:prstGeom prst="rect">
            <a:avLst/>
          </a:prstGeom>
        </p:spPr>
      </p:pic>
      <p:sp>
        <p:nvSpPr>
          <p:cNvPr id="36" name="TextBox 27"/>
          <p:cNvSpPr txBox="1"/>
          <p:nvPr/>
        </p:nvSpPr>
        <p:spPr>
          <a:xfrm>
            <a:off x="762000" y="973666"/>
            <a:ext cx="9169400" cy="6604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103749"/>
              </a:lnSpc>
              <a:defRPr/>
            </a:pPr>
            <a:r>
              <a:rPr lang="en-US" altLang="ko-KR" sz="3600" b="1" i="0" u="none" strike="noStrike">
                <a:solidFill>
                  <a:srgbClr val="212121"/>
                </a:solidFill>
                <a:latin typeface="소요단풍체 볼드 TTF"/>
                <a:ea typeface="소요단풍체 볼드 TTF"/>
              </a:rPr>
              <a:t>1)</a:t>
            </a:r>
            <a:r>
              <a:rPr lang="ko-KR" altLang="en-US" sz="3600" b="1" i="0" u="none" strike="noStrike">
                <a:solidFill>
                  <a:srgbClr val="212121"/>
                </a:solidFill>
                <a:latin typeface="소요단풍체 볼드 TTF"/>
                <a:ea typeface="소요단풍체 볼드 TTF"/>
              </a:rPr>
              <a:t> 데이터 분석과정</a:t>
            </a:r>
            <a:r>
              <a:rPr lang="en-US" altLang="ko-KR" sz="3600" b="1" i="0" u="none" strike="noStrike">
                <a:solidFill>
                  <a:srgbClr val="212121"/>
                </a:solidFill>
                <a:latin typeface="소요단풍체 볼드 TTF"/>
                <a:ea typeface="소요단풍체 볼드 TTF"/>
              </a:rPr>
              <a:t>:</a:t>
            </a:r>
            <a:r>
              <a:rPr lang="ko-KR" altLang="en-US" sz="3600" b="1" i="0" u="none" strike="noStrike">
                <a:solidFill>
                  <a:srgbClr val="212121"/>
                </a:solidFill>
                <a:latin typeface="소요단풍체 볼드 TTF"/>
                <a:ea typeface="소요단풍체 볼드 TTF"/>
              </a:rPr>
              <a:t> 데이터 정제</a:t>
            </a:r>
            <a:endParaRPr lang="ko-KR" altLang="en-US" sz="3600" b="1" i="0" u="none" strike="noStrike">
              <a:solidFill>
                <a:srgbClr val="212121"/>
              </a:solidFill>
              <a:latin typeface="소요단풍체 볼드 TTF"/>
              <a:ea typeface="소요단풍체 볼드 TTF"/>
            </a:endParaRPr>
          </a:p>
        </p:txBody>
      </p:sp>
      <p:sp>
        <p:nvSpPr>
          <p:cNvPr id="39" name=""/>
          <p:cNvSpPr/>
          <p:nvPr/>
        </p:nvSpPr>
        <p:spPr>
          <a:xfrm>
            <a:off x="6813356" y="2404382"/>
            <a:ext cx="3910693" cy="2777283"/>
          </a:xfrm>
          <a:prstGeom prst="rect">
            <a:avLst/>
          </a:prstGeom>
          <a:solidFill>
            <a:srgbClr val="d1dfb3"/>
          </a:solidFill>
          <a:ln>
            <a:solidFill>
              <a:schemeClr val="lt1"/>
            </a:solidFill>
          </a:ln>
          <a:effectLst>
            <a:softEdge rad="127000"/>
          </a:effectLst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p>
            <a:pPr algn="ctr">
              <a:lnSpc>
                <a:spcPct val="100000"/>
              </a:lnSpc>
              <a:defRPr/>
            </a:pPr>
            <a:endParaRPr lang="ko-KR" altLang="en-US">
              <a:solidFill>
                <a:srgbClr val="ffffff"/>
              </a:solidFill>
              <a:latin typeface="HY견고딕"/>
              <a:ea typeface="HY견고딕"/>
            </a:endParaRPr>
          </a:p>
          <a:p>
            <a:pPr algn="ctr">
              <a:lnSpc>
                <a:spcPct val="100000"/>
              </a:lnSpc>
              <a:defRPr/>
            </a:pPr>
            <a:r>
              <a:rPr lang="ko-KR" altLang="en-US">
                <a:solidFill>
                  <a:srgbClr val="808080"/>
                </a:solidFill>
                <a:latin typeface="HY견고딕"/>
                <a:ea typeface="HY견고딕"/>
              </a:rPr>
              <a:t>결측값을 평균값으로 </a:t>
            </a:r>
            <a:endParaRPr lang="ko-KR" altLang="en-US">
              <a:solidFill>
                <a:srgbClr val="808080"/>
              </a:solidFill>
              <a:latin typeface="HY견고딕"/>
              <a:ea typeface="HY견고딕"/>
            </a:endParaRPr>
          </a:p>
          <a:p>
            <a:pPr algn="ctr">
              <a:lnSpc>
                <a:spcPct val="100000"/>
              </a:lnSpc>
              <a:defRPr/>
            </a:pPr>
            <a:r>
              <a:rPr lang="ko-KR" altLang="en-US">
                <a:solidFill>
                  <a:srgbClr val="808080"/>
                </a:solidFill>
                <a:latin typeface="HY견고딕"/>
                <a:ea typeface="HY견고딕"/>
              </a:rPr>
              <a:t>대체 데이터 표준화 진행</a:t>
            </a:r>
            <a:endParaRPr lang="ko-KR" altLang="en-US">
              <a:solidFill>
                <a:srgbClr val="808080"/>
              </a:solidFill>
              <a:latin typeface="HY견고딕"/>
              <a:ea typeface="HY견고딕"/>
            </a:endParaRPr>
          </a:p>
          <a:p>
            <a:pPr algn="ctr">
              <a:lnSpc>
                <a:spcPct val="100000"/>
              </a:lnSpc>
              <a:defRPr/>
            </a:pPr>
            <a:endParaRPr lang="ko-KR" altLang="en-US">
              <a:solidFill>
                <a:srgbClr val="808080"/>
              </a:solidFill>
              <a:latin typeface="HY견고딕"/>
              <a:ea typeface="HY견고딕"/>
            </a:endParaRPr>
          </a:p>
          <a:p>
            <a:pPr algn="ctr">
              <a:lnSpc>
                <a:spcPct val="100000"/>
              </a:lnSpc>
              <a:defRPr/>
            </a:pPr>
            <a:r>
              <a:rPr lang="ko-KR" altLang="en-US">
                <a:solidFill>
                  <a:srgbClr val="808080"/>
                </a:solidFill>
                <a:latin typeface="HY견고딕"/>
                <a:ea typeface="HY견고딕"/>
              </a:rPr>
              <a:t>차원 축소</a:t>
            </a:r>
            <a:r>
              <a:rPr lang="en-US" altLang="ko-KR">
                <a:solidFill>
                  <a:srgbClr val="808080"/>
                </a:solidFill>
                <a:latin typeface="HY견고딕"/>
                <a:ea typeface="HY견고딕"/>
              </a:rPr>
              <a:t>:</a:t>
            </a:r>
            <a:r>
              <a:rPr lang="ko-KR" altLang="en-US">
                <a:solidFill>
                  <a:srgbClr val="808080"/>
                </a:solidFill>
                <a:latin typeface="HY견고딕"/>
                <a:ea typeface="HY견고딕"/>
              </a:rPr>
              <a:t> 주성분 분석</a:t>
            </a:r>
            <a:r>
              <a:rPr lang="en-US" altLang="ko-KR">
                <a:solidFill>
                  <a:srgbClr val="808080"/>
                </a:solidFill>
                <a:latin typeface="HY견고딕"/>
                <a:ea typeface="HY견고딕"/>
              </a:rPr>
              <a:t>(PCA) </a:t>
            </a:r>
            <a:r>
              <a:rPr lang="ko-KR" altLang="en-US">
                <a:solidFill>
                  <a:srgbClr val="808080"/>
                </a:solidFill>
                <a:latin typeface="HY견고딕"/>
                <a:ea typeface="HY견고딕"/>
              </a:rPr>
              <a:t>적용</a:t>
            </a:r>
            <a:endParaRPr lang="ko-KR" altLang="en-US">
              <a:solidFill>
                <a:srgbClr val="808080"/>
              </a:solidFill>
              <a:latin typeface="HY견고딕"/>
              <a:ea typeface="HY견고딕"/>
            </a:endParaRPr>
          </a:p>
          <a:p>
            <a:pPr algn="ctr">
              <a:lnSpc>
                <a:spcPct val="100000"/>
              </a:lnSpc>
              <a:defRPr/>
            </a:pPr>
            <a:r>
              <a:rPr lang="ko-KR" altLang="en-US">
                <a:solidFill>
                  <a:srgbClr val="808080"/>
                </a:solidFill>
                <a:latin typeface="HY견고딕"/>
                <a:ea typeface="HY견고딕"/>
              </a:rPr>
              <a:t>주요 특성 추출 및 데이터 차원 축소</a:t>
            </a:r>
            <a:endParaRPr lang="ko-KR" altLang="en-US">
              <a:solidFill>
                <a:srgbClr val="808080"/>
              </a:solidFill>
              <a:latin typeface="HY견고딕"/>
              <a:ea typeface="HY견고딕"/>
            </a:endParaRPr>
          </a:p>
          <a:p>
            <a:pPr algn="ctr">
              <a:lnSpc>
                <a:spcPct val="100000"/>
              </a:lnSpc>
              <a:defRPr/>
            </a:pPr>
            <a:endParaRPr lang="ko-KR" altLang="en-US">
              <a:solidFill>
                <a:srgbClr val="808080"/>
              </a:solidFill>
              <a:latin typeface="HY견고딕"/>
              <a:ea typeface="HY견고딕"/>
            </a:endParaRPr>
          </a:p>
          <a:p>
            <a:pPr algn="ctr">
              <a:lnSpc>
                <a:spcPct val="100000"/>
              </a:lnSpc>
              <a:defRPr/>
            </a:pPr>
            <a:r>
              <a:rPr lang="ko-KR" altLang="en-US">
                <a:solidFill>
                  <a:srgbClr val="808080"/>
                </a:solidFill>
                <a:latin typeface="HY견고딕"/>
                <a:ea typeface="HY견고딕"/>
              </a:rPr>
              <a:t>타겟 변수 및 피처 설정</a:t>
            </a:r>
            <a:r>
              <a:rPr lang="en-US" altLang="ko-KR">
                <a:solidFill>
                  <a:srgbClr val="808080"/>
                </a:solidFill>
                <a:latin typeface="HY견고딕"/>
                <a:ea typeface="HY견고딕"/>
              </a:rPr>
              <a:t>:</a:t>
            </a:r>
            <a:r>
              <a:rPr lang="ko-KR" altLang="en-US">
                <a:solidFill>
                  <a:srgbClr val="808080"/>
                </a:solidFill>
                <a:latin typeface="HY견고딕"/>
                <a:ea typeface="HY견고딕"/>
              </a:rPr>
              <a:t> </a:t>
            </a:r>
            <a:endParaRPr lang="ko-KR" altLang="en-US">
              <a:solidFill>
                <a:srgbClr val="808080"/>
              </a:solidFill>
              <a:latin typeface="HY견고딕"/>
              <a:ea typeface="HY견고딕"/>
            </a:endParaRPr>
          </a:p>
          <a:p>
            <a:pPr algn="ctr">
              <a:lnSpc>
                <a:spcPct val="100000"/>
              </a:lnSpc>
              <a:defRPr/>
            </a:pPr>
            <a:r>
              <a:rPr lang="ko-KR" altLang="en-US">
                <a:solidFill>
                  <a:srgbClr val="808080"/>
                </a:solidFill>
                <a:latin typeface="HY견고딕"/>
                <a:ea typeface="HY견고딕"/>
              </a:rPr>
              <a:t>타겟 변수</a:t>
            </a:r>
            <a:r>
              <a:rPr lang="en-US" altLang="ko-KR">
                <a:solidFill>
                  <a:srgbClr val="808080"/>
                </a:solidFill>
                <a:latin typeface="HY견고딕"/>
                <a:ea typeface="HY견고딕"/>
              </a:rPr>
              <a:t>: </a:t>
            </a:r>
            <a:r>
              <a:rPr lang="ko-KR" altLang="en-US">
                <a:solidFill>
                  <a:srgbClr val="808080"/>
                </a:solidFill>
                <a:latin typeface="HY견고딕"/>
                <a:ea typeface="HY견고딕"/>
              </a:rPr>
              <a:t>승률</a:t>
            </a:r>
            <a:endParaRPr lang="ko-KR" altLang="en-US">
              <a:solidFill>
                <a:srgbClr val="808080"/>
              </a:solidFill>
              <a:latin typeface="HY견고딕"/>
              <a:ea typeface="HY견고딕"/>
            </a:endParaRPr>
          </a:p>
          <a:p>
            <a:pPr algn="ctr">
              <a:lnSpc>
                <a:spcPct val="100000"/>
              </a:lnSpc>
              <a:defRPr/>
            </a:pPr>
            <a:r>
              <a:rPr lang="ko-KR" altLang="en-US">
                <a:solidFill>
                  <a:srgbClr val="808080"/>
                </a:solidFill>
                <a:latin typeface="HY견고딕"/>
                <a:ea typeface="HY견고딕"/>
              </a:rPr>
              <a:t>피처</a:t>
            </a:r>
            <a:r>
              <a:rPr lang="en-US" altLang="ko-KR">
                <a:solidFill>
                  <a:srgbClr val="808080"/>
                </a:solidFill>
                <a:latin typeface="HY견고딕"/>
                <a:ea typeface="HY견고딕"/>
              </a:rPr>
              <a:t>: </a:t>
            </a:r>
            <a:r>
              <a:rPr lang="ko-KR" altLang="en-US">
                <a:solidFill>
                  <a:srgbClr val="808080"/>
                </a:solidFill>
                <a:latin typeface="HY견고딕"/>
                <a:ea typeface="HY견고딕"/>
              </a:rPr>
              <a:t>숫자형 변수들</a:t>
            </a:r>
            <a:endParaRPr lang="ko-KR" altLang="en-US">
              <a:solidFill>
                <a:srgbClr val="808080"/>
              </a:solidFill>
              <a:latin typeface="HY견고딕"/>
              <a:ea typeface="HY견고딕"/>
            </a:endParaRPr>
          </a:p>
          <a:p>
            <a:pPr algn="l">
              <a:lnSpc>
                <a:spcPct val="100000"/>
              </a:lnSpc>
              <a:defRPr/>
            </a:pPr>
            <a:endParaRPr lang="en-US" altLang="ko-KR" b="1">
              <a:solidFill>
                <a:srgbClr val="808080"/>
              </a:solidFill>
              <a:latin typeface="맑은 고딕"/>
            </a:endParaRPr>
          </a:p>
        </p:txBody>
      </p:sp>
      <p:pic>
        <p:nvPicPr>
          <p:cNvPr id="46" name="Picture 7" descr="성과 저하를 보여주는 돋보기"/>
          <p:cNvPicPr>
            <a:picLocks noChangeAspect="1"/>
          </p:cNvPicPr>
          <p:nvPr/>
        </p:nvPicPr>
        <p:blipFill rotWithShape="1">
          <a:blip r:embed="rId5"/>
          <a:srcRect r="25260"/>
          <a:stretch>
            <a:fillRect/>
          </a:stretch>
        </p:blipFill>
        <p:spPr>
          <a:xfrm>
            <a:off x="1269929" y="2027723"/>
            <a:ext cx="4402400" cy="3749374"/>
          </a:xfrm>
          <a:prstGeom prst="rect">
            <a:avLst/>
          </a:prstGeom>
          <a:noFill/>
        </p:spPr>
      </p:pic>
      <p:sp>
        <p:nvSpPr>
          <p:cNvPr id="48" name=""/>
          <p:cNvSpPr/>
          <p:nvPr/>
        </p:nvSpPr>
        <p:spPr>
          <a:xfrm>
            <a:off x="6885474" y="2426540"/>
            <a:ext cx="3804296" cy="2739701"/>
          </a:xfrm>
          <a:prstGeom prst="rect">
            <a:avLst/>
          </a:prstGeom>
          <a:noFill/>
          <a:ln w="38100">
            <a:solidFill>
              <a:schemeClr val="accent3"/>
            </a:solidFill>
            <a:prstDash val="sysDash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9" name=""/>
          <p:cNvSpPr txBox="1"/>
          <p:nvPr/>
        </p:nvSpPr>
        <p:spPr>
          <a:xfrm>
            <a:off x="565474" y="364787"/>
            <a:ext cx="6096000" cy="3000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 b="1">
                <a:solidFill>
                  <a:srgbClr val="faf3db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감탄로드감탄체 TTF"/>
                <a:ea typeface="감탄로드감탄체 TTF"/>
              </a:rPr>
              <a:t>Data analysis Project</a:t>
            </a:r>
            <a:endParaRPr lang="ko-KR" altLang="en-US" sz="1400" b="1">
              <a:solidFill>
                <a:srgbClr val="faf3db"/>
              </a:solidFill>
              <a:latin typeface="감탄로드감탄체 TTF"/>
              <a:ea typeface="감탄로드감탄체 TTF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afba9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06400" y="355600"/>
            <a:ext cx="2489200" cy="42333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 rot="5400000">
            <a:off x="3225951" y="-2139712"/>
            <a:ext cx="5740097" cy="113792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50333" y="1710266"/>
            <a:ext cx="11091334" cy="8466"/>
          </a:xfrm>
          <a:prstGeom prst="rect">
            <a:avLst/>
          </a:prstGeom>
        </p:spPr>
      </p:pic>
      <p:sp>
        <p:nvSpPr>
          <p:cNvPr id="36" name="TextBox 27"/>
          <p:cNvSpPr txBox="1"/>
          <p:nvPr/>
        </p:nvSpPr>
        <p:spPr>
          <a:xfrm>
            <a:off x="762000" y="973666"/>
            <a:ext cx="9169400" cy="6604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103749"/>
              </a:lnSpc>
              <a:defRPr/>
            </a:pPr>
            <a:r>
              <a:rPr lang="en-US" altLang="ko-KR" sz="3600" b="1" i="0" u="none" strike="noStrike">
                <a:solidFill>
                  <a:srgbClr val="212121"/>
                </a:solidFill>
                <a:latin typeface="소요단풍체 볼드 TTF"/>
                <a:ea typeface="소요단풍체 볼드 TTF"/>
              </a:rPr>
              <a:t>2)</a:t>
            </a:r>
            <a:r>
              <a:rPr lang="ko-KR" altLang="en-US" sz="3600" b="1" i="0" u="none" strike="noStrike">
                <a:solidFill>
                  <a:srgbClr val="212121"/>
                </a:solidFill>
                <a:latin typeface="소요단풍체 볼드 TTF"/>
                <a:ea typeface="소요단풍체 볼드 TTF"/>
              </a:rPr>
              <a:t> </a:t>
            </a:r>
            <a:r>
              <a:rPr lang="en-US" altLang="ko-KR" sz="3600" b="1" i="0" u="none" strike="noStrike">
                <a:solidFill>
                  <a:srgbClr val="212121"/>
                </a:solidFill>
                <a:latin typeface="소요단풍체 볼드 TTF"/>
                <a:ea typeface="소요단풍체 볼드 TTF"/>
              </a:rPr>
              <a:t>3</a:t>
            </a:r>
            <a:r>
              <a:rPr lang="ko-KR" altLang="en-US" sz="3600" b="1" i="0" u="none" strike="noStrike">
                <a:solidFill>
                  <a:srgbClr val="212121"/>
                </a:solidFill>
                <a:latin typeface="소요단풍체 볼드 TTF"/>
                <a:ea typeface="소요단풍체 볼드 TTF"/>
              </a:rPr>
              <a:t>차 모델 적용</a:t>
            </a:r>
            <a:endParaRPr lang="ko-KR" altLang="en-US" sz="3600" b="1" i="0" u="none" strike="noStrike">
              <a:solidFill>
                <a:srgbClr val="212121"/>
              </a:solidFill>
              <a:latin typeface="소요단풍체 볼드 TTF"/>
              <a:ea typeface="소요단풍체 볼드 TTF"/>
            </a:endParaRPr>
          </a:p>
        </p:txBody>
      </p:sp>
      <p:sp>
        <p:nvSpPr>
          <p:cNvPr id="45" name=""/>
          <p:cNvSpPr txBox="1"/>
          <p:nvPr/>
        </p:nvSpPr>
        <p:spPr>
          <a:xfrm>
            <a:off x="346399" y="364787"/>
            <a:ext cx="6096000" cy="299085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en-US" altLang="ko-KR" sz="1400" b="1">
                <a:solidFill>
                  <a:srgbClr val="fff7cc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감탄로드감탄체 TTF"/>
                <a:ea typeface="감탄로드감탄체 TTF"/>
              </a:rPr>
              <a:t>02.</a:t>
            </a:r>
            <a:r>
              <a:rPr lang="ko-KR" altLang="en-US" sz="1400" b="1">
                <a:solidFill>
                  <a:srgbClr val="fff7cc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감탄로드감탄체 TTF"/>
                <a:ea typeface="감탄로드감탄체 TTF"/>
              </a:rPr>
              <a:t> </a:t>
            </a:r>
            <a:r>
              <a:rPr lang="en-US" altLang="ko-KR" sz="1400" b="1">
                <a:solidFill>
                  <a:srgbClr val="fff7cc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감탄로드감탄체 TTF"/>
                <a:ea typeface="감탄로드감탄체 TTF"/>
              </a:rPr>
              <a:t>1</a:t>
            </a:r>
            <a:r>
              <a:rPr lang="ko-KR" altLang="en-US" sz="1400" b="1">
                <a:solidFill>
                  <a:srgbClr val="fff7cc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감탄로드감탄체 TTF"/>
                <a:ea typeface="감탄로드감탄체 TTF"/>
              </a:rPr>
              <a:t>차목표</a:t>
            </a:r>
            <a:r>
              <a:rPr lang="en-US" altLang="ko-KR" sz="1400" b="1">
                <a:solidFill>
                  <a:srgbClr val="fff7cc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감탄로드감탄체 TTF"/>
                <a:ea typeface="감탄로드감탄체 TTF"/>
              </a:rPr>
              <a:t>:</a:t>
            </a:r>
            <a:r>
              <a:rPr lang="ko-KR" altLang="en-US" sz="1400" b="1">
                <a:solidFill>
                  <a:srgbClr val="fff7cc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감탄로드감탄체 TTF"/>
                <a:ea typeface="감탄로드감탄체 TTF"/>
              </a:rPr>
              <a:t> 이동거리와 승률분석</a:t>
            </a:r>
            <a:endParaRPr lang="ko-KR" altLang="en-US" sz="1400" b="1">
              <a:solidFill>
                <a:srgbClr val="fff7cc"/>
              </a:solidFill>
              <a:latin typeface="감탄로드감탄체 TTF"/>
              <a:ea typeface="감탄로드감탄체 TTF"/>
            </a:endParaRPr>
          </a:p>
        </p:txBody>
      </p:sp>
      <p:grpSp>
        <p:nvGrpSpPr>
          <p:cNvPr id="50" name=""/>
          <p:cNvGrpSpPr/>
          <p:nvPr/>
        </p:nvGrpSpPr>
        <p:grpSpPr>
          <a:xfrm rot="0">
            <a:off x="1140076" y="2015702"/>
            <a:ext cx="3974747" cy="3737364"/>
            <a:chOff x="5458984" y="929152"/>
            <a:chExt cx="5928344" cy="2707109"/>
          </a:xfrm>
        </p:grpSpPr>
        <p:sp>
          <p:nvSpPr>
            <p:cNvPr id="51" name=""/>
            <p:cNvSpPr/>
            <p:nvPr/>
          </p:nvSpPr>
          <p:spPr>
            <a:xfrm>
              <a:off x="5458984" y="929152"/>
              <a:ext cx="5928344" cy="352169"/>
            </a:xfrm>
            <a:prstGeom prst="roundRect">
              <a:avLst>
                <a:gd name="adj" fmla="val 16667"/>
              </a:avLst>
            </a:prstGeom>
            <a:solidFill>
              <a:schemeClr val="dk2">
                <a:hueOff val="0"/>
                <a:satOff val="0"/>
                <a:lumOff val="0"/>
                <a:alphaOff val="0"/>
              </a:schemeClr>
            </a:solidFill>
            <a:ln>
              <a:noFill/>
            </a:ln>
            <a:effectLst>
              <a:outerShdw blurRad="38100" dist="25400" dir="2700000" algn="br" rotWithShape="0">
                <a:srgbClr val="000000">
                  <a:alpha val="60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200000"/>
              </a:lightRig>
            </a:scene3d>
            <a:sp3d contourW="19050" prstMaterial="metal">
              <a:bevelT w="88900" h="203200"/>
              <a:bevelB w="165100" h="254000"/>
            </a:sp3d>
          </p:spPr>
          <p:style>
            <a:lnRef idx="0">
              <a:scrgbClr r="0" g="0" b="0"/>
            </a:lnRef>
            <a:fillRef idx="1">
              <a:scrgbClr r="0" g="0" b="0"/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52" name=""/>
            <p:cNvSpPr txBox="1"/>
            <p:nvPr/>
          </p:nvSpPr>
          <p:spPr>
            <a:xfrm>
              <a:off x="5476175" y="946343"/>
              <a:ext cx="5893962" cy="317787"/>
            </a:xfrm>
            <a:prstGeom prst="rect">
              <a:avLst/>
            </a:prstGeom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53340" tIns="53340" rIns="53340" bIns="53340" anchor="ctr" anchorCtr="0">
              <a:noAutofit/>
            </a:bodyPr>
            <a:lstStyle/>
            <a:p>
              <a:pPr marL="0" lvl="0" indent="0" algn="l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  <a:defRPr/>
              </a:pPr>
              <a:r>
                <a:rPr lang="ko-KR" sz="1400" kern="1200">
                  <a:latin typeface="HY견고딕"/>
                  <a:ea typeface="HY견고딕"/>
                </a:rPr>
                <a:t>사용한 회귀 모델</a:t>
              </a:r>
              <a:endParaRPr lang="en-US" sz="1400" kern="1200">
                <a:latin typeface="HY견고딕"/>
                <a:ea typeface="HY견고딕"/>
              </a:endParaRPr>
            </a:p>
          </p:txBody>
        </p:sp>
        <p:sp>
          <p:nvSpPr>
            <p:cNvPr id="53" name=""/>
            <p:cNvSpPr/>
            <p:nvPr/>
          </p:nvSpPr>
          <p:spPr>
            <a:xfrm>
              <a:off x="5458984" y="1321642"/>
              <a:ext cx="5928344" cy="352169"/>
            </a:xfrm>
            <a:prstGeom prst="roundRect">
              <a:avLst>
                <a:gd name="adj" fmla="val 16667"/>
              </a:avLst>
            </a:prstGeom>
            <a:solidFill>
              <a:schemeClr val="dk2">
                <a:hueOff val="0"/>
                <a:satOff val="0"/>
                <a:lumOff val="0"/>
                <a:alphaOff val="0"/>
              </a:schemeClr>
            </a:solidFill>
            <a:ln>
              <a:noFill/>
            </a:ln>
            <a:effectLst>
              <a:outerShdw blurRad="38100" dist="25400" dir="2700000" algn="br" rotWithShape="0">
                <a:srgbClr val="000000">
                  <a:alpha val="60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200000"/>
              </a:lightRig>
            </a:scene3d>
            <a:sp3d contourW="19050" prstMaterial="metal">
              <a:bevelT w="88900" h="203200"/>
              <a:bevelB w="165100" h="254000"/>
            </a:sp3d>
          </p:spPr>
          <p:style>
            <a:lnRef idx="0">
              <a:scrgbClr r="0" g="0" b="0"/>
            </a:lnRef>
            <a:fillRef idx="1">
              <a:scrgbClr r="0" g="0" b="0"/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54" name=""/>
            <p:cNvSpPr txBox="1"/>
            <p:nvPr/>
          </p:nvSpPr>
          <p:spPr>
            <a:xfrm>
              <a:off x="5476175" y="1338833"/>
              <a:ext cx="5893962" cy="317787"/>
            </a:xfrm>
            <a:prstGeom prst="rect">
              <a:avLst/>
            </a:prstGeom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53340" tIns="53340" rIns="53340" bIns="53340" anchor="ctr" anchorCtr="0">
              <a:noAutofit/>
            </a:bodyPr>
            <a:lstStyle/>
            <a:p>
              <a:pPr marL="0" lvl="0" indent="0" algn="l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  <a:defRPr/>
              </a:pPr>
              <a:r>
                <a:rPr lang="ko-KR" sz="1400" kern="1200">
                  <a:latin typeface="HY견고딕"/>
                  <a:ea typeface="HY견고딕"/>
                </a:rPr>
                <a:t>선형 회귀 </a:t>
              </a:r>
              <a:r>
                <a:rPr lang="en-US" sz="1400" kern="1200">
                  <a:latin typeface="HY견고딕"/>
                  <a:ea typeface="HY견고딕"/>
                </a:rPr>
                <a:t>(Linear Regression)</a:t>
              </a:r>
              <a:endParaRPr lang="en-US" sz="1400" kern="1200">
                <a:latin typeface="HY견고딕"/>
                <a:ea typeface="HY견고딕"/>
              </a:endParaRPr>
            </a:p>
          </p:txBody>
        </p:sp>
        <p:sp>
          <p:nvSpPr>
            <p:cNvPr id="55" name=""/>
            <p:cNvSpPr/>
            <p:nvPr/>
          </p:nvSpPr>
          <p:spPr>
            <a:xfrm>
              <a:off x="5458984" y="1714132"/>
              <a:ext cx="5928344" cy="352169"/>
            </a:xfrm>
            <a:prstGeom prst="roundRect">
              <a:avLst>
                <a:gd name="adj" fmla="val 16667"/>
              </a:avLst>
            </a:prstGeom>
            <a:solidFill>
              <a:schemeClr val="dk2">
                <a:hueOff val="0"/>
                <a:satOff val="0"/>
                <a:lumOff val="0"/>
                <a:alphaOff val="0"/>
              </a:schemeClr>
            </a:solidFill>
            <a:ln>
              <a:noFill/>
            </a:ln>
            <a:effectLst>
              <a:outerShdw blurRad="38100" dist="25400" dir="2700000" algn="br" rotWithShape="0">
                <a:srgbClr val="000000">
                  <a:alpha val="60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200000"/>
              </a:lightRig>
            </a:scene3d>
            <a:sp3d contourW="19050" prstMaterial="metal">
              <a:bevelT w="88900" h="203200"/>
              <a:bevelB w="165100" h="254000"/>
            </a:sp3d>
          </p:spPr>
          <p:style>
            <a:lnRef idx="0">
              <a:scrgbClr r="0" g="0" b="0"/>
            </a:lnRef>
            <a:fillRef idx="1">
              <a:scrgbClr r="0" g="0" b="0"/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56" name=""/>
            <p:cNvSpPr txBox="1"/>
            <p:nvPr/>
          </p:nvSpPr>
          <p:spPr>
            <a:xfrm>
              <a:off x="5476175" y="1731323"/>
              <a:ext cx="5893962" cy="317787"/>
            </a:xfrm>
            <a:prstGeom prst="rect">
              <a:avLst/>
            </a:prstGeom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53340" tIns="53340" rIns="53340" bIns="53340" anchor="ctr" anchorCtr="0">
              <a:noAutofit/>
            </a:bodyPr>
            <a:lstStyle/>
            <a:p>
              <a:pPr marL="0" lvl="0" indent="0" algn="l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  <a:defRPr/>
              </a:pPr>
              <a:r>
                <a:rPr lang="ko-KR" sz="1400" kern="1200">
                  <a:latin typeface="HY견고딕"/>
                  <a:ea typeface="HY견고딕"/>
                </a:rPr>
                <a:t>릿지 회귀 </a:t>
              </a:r>
              <a:r>
                <a:rPr lang="en-US" sz="1400" kern="1200">
                  <a:latin typeface="HY견고딕"/>
                  <a:ea typeface="HY견고딕"/>
                </a:rPr>
                <a:t>(Ridge Regression)</a:t>
              </a:r>
              <a:endParaRPr lang="en-US" sz="1400" kern="1200">
                <a:latin typeface="HY견고딕"/>
                <a:ea typeface="HY견고딕"/>
              </a:endParaRPr>
            </a:p>
          </p:txBody>
        </p:sp>
        <p:sp>
          <p:nvSpPr>
            <p:cNvPr id="57" name=""/>
            <p:cNvSpPr/>
            <p:nvPr/>
          </p:nvSpPr>
          <p:spPr>
            <a:xfrm>
              <a:off x="5458984" y="2106622"/>
              <a:ext cx="5928344" cy="352169"/>
            </a:xfrm>
            <a:prstGeom prst="roundRect">
              <a:avLst>
                <a:gd name="adj" fmla="val 16667"/>
              </a:avLst>
            </a:prstGeom>
            <a:solidFill>
              <a:schemeClr val="dk2">
                <a:hueOff val="0"/>
                <a:satOff val="0"/>
                <a:lumOff val="0"/>
                <a:alphaOff val="0"/>
              </a:schemeClr>
            </a:solidFill>
            <a:ln>
              <a:noFill/>
            </a:ln>
            <a:effectLst>
              <a:outerShdw blurRad="38100" dist="25400" dir="2700000" algn="br" rotWithShape="0">
                <a:srgbClr val="000000">
                  <a:alpha val="60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200000"/>
              </a:lightRig>
            </a:scene3d>
            <a:sp3d contourW="19050" prstMaterial="metal">
              <a:bevelT w="88900" h="203200"/>
              <a:bevelB w="165100" h="254000"/>
            </a:sp3d>
          </p:spPr>
          <p:style>
            <a:lnRef idx="0">
              <a:scrgbClr r="0" g="0" b="0"/>
            </a:lnRef>
            <a:fillRef idx="1">
              <a:scrgbClr r="0" g="0" b="0"/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58" name=""/>
            <p:cNvSpPr txBox="1"/>
            <p:nvPr/>
          </p:nvSpPr>
          <p:spPr>
            <a:xfrm>
              <a:off x="5476175" y="2123813"/>
              <a:ext cx="5893962" cy="317787"/>
            </a:xfrm>
            <a:prstGeom prst="rect">
              <a:avLst/>
            </a:prstGeom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53340" tIns="53340" rIns="53340" bIns="53340" anchor="ctr" anchorCtr="0">
              <a:noAutofit/>
            </a:bodyPr>
            <a:lstStyle/>
            <a:p>
              <a:pPr marL="0" lvl="0" indent="0" algn="l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  <a:defRPr/>
              </a:pPr>
              <a:r>
                <a:rPr lang="ko-KR" sz="1400" kern="1200">
                  <a:latin typeface="HY견고딕"/>
                  <a:ea typeface="HY견고딕"/>
                </a:rPr>
                <a:t>라쏘 회귀 </a:t>
              </a:r>
              <a:r>
                <a:rPr lang="en-US" sz="1400" kern="1200">
                  <a:latin typeface="HY견고딕"/>
                  <a:ea typeface="HY견고딕"/>
                </a:rPr>
                <a:t>(Lasso Regression)</a:t>
              </a:r>
              <a:endParaRPr lang="en-US" sz="1400" kern="1200">
                <a:latin typeface="HY견고딕"/>
                <a:ea typeface="HY견고딕"/>
              </a:endParaRPr>
            </a:p>
          </p:txBody>
        </p:sp>
        <p:sp>
          <p:nvSpPr>
            <p:cNvPr id="59" name=""/>
            <p:cNvSpPr/>
            <p:nvPr/>
          </p:nvSpPr>
          <p:spPr>
            <a:xfrm>
              <a:off x="5458984" y="2499112"/>
              <a:ext cx="5928344" cy="352169"/>
            </a:xfrm>
            <a:prstGeom prst="roundRect">
              <a:avLst>
                <a:gd name="adj" fmla="val 16667"/>
              </a:avLst>
            </a:prstGeom>
            <a:solidFill>
              <a:schemeClr val="dk2">
                <a:hueOff val="0"/>
                <a:satOff val="0"/>
                <a:lumOff val="0"/>
                <a:alphaOff val="0"/>
              </a:schemeClr>
            </a:solidFill>
            <a:ln>
              <a:noFill/>
            </a:ln>
            <a:effectLst>
              <a:outerShdw blurRad="38100" dist="25400" dir="2700000" algn="br" rotWithShape="0">
                <a:srgbClr val="000000">
                  <a:alpha val="60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200000"/>
              </a:lightRig>
            </a:scene3d>
            <a:sp3d contourW="19050" prstMaterial="metal">
              <a:bevelT w="88900" h="203200"/>
              <a:bevelB w="165100" h="254000"/>
            </a:sp3d>
          </p:spPr>
          <p:style>
            <a:lnRef idx="0">
              <a:scrgbClr r="0" g="0" b="0"/>
            </a:lnRef>
            <a:fillRef idx="1">
              <a:scrgbClr r="0" g="0" b="0"/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60" name=""/>
            <p:cNvSpPr txBox="1"/>
            <p:nvPr/>
          </p:nvSpPr>
          <p:spPr>
            <a:xfrm>
              <a:off x="5476175" y="2516303"/>
              <a:ext cx="5893962" cy="317787"/>
            </a:xfrm>
            <a:prstGeom prst="rect">
              <a:avLst/>
            </a:prstGeom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53340" tIns="53340" rIns="53340" bIns="53340" anchor="ctr" anchorCtr="0">
              <a:noAutofit/>
            </a:bodyPr>
            <a:lstStyle/>
            <a:p>
              <a:pPr marL="0" lvl="0" indent="0" algn="l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  <a:defRPr/>
              </a:pPr>
              <a:r>
                <a:rPr lang="ko-KR" sz="1400" kern="1200">
                  <a:latin typeface="HY견고딕"/>
                  <a:ea typeface="HY견고딕"/>
                </a:rPr>
                <a:t>엘라스틱넷 </a:t>
              </a:r>
              <a:r>
                <a:rPr lang="en-US" sz="1400" kern="1200">
                  <a:latin typeface="HY견고딕"/>
                  <a:ea typeface="HY견고딕"/>
                </a:rPr>
                <a:t>(ElasticNet)</a:t>
              </a:r>
              <a:endParaRPr lang="en-US" sz="1400" kern="1200">
                <a:latin typeface="HY견고딕"/>
                <a:ea typeface="HY견고딕"/>
              </a:endParaRPr>
            </a:p>
          </p:txBody>
        </p:sp>
        <p:sp>
          <p:nvSpPr>
            <p:cNvPr id="61" name=""/>
            <p:cNvSpPr/>
            <p:nvPr/>
          </p:nvSpPr>
          <p:spPr>
            <a:xfrm>
              <a:off x="5458984" y="2891602"/>
              <a:ext cx="5928344" cy="352169"/>
            </a:xfrm>
            <a:prstGeom prst="roundRect">
              <a:avLst>
                <a:gd name="adj" fmla="val 16667"/>
              </a:avLst>
            </a:prstGeom>
            <a:solidFill>
              <a:schemeClr val="dk2">
                <a:hueOff val="0"/>
                <a:satOff val="0"/>
                <a:lumOff val="0"/>
                <a:alphaOff val="0"/>
              </a:schemeClr>
            </a:solidFill>
            <a:ln>
              <a:noFill/>
            </a:ln>
            <a:effectLst>
              <a:outerShdw blurRad="38100" dist="25400" dir="2700000" algn="br" rotWithShape="0">
                <a:srgbClr val="000000">
                  <a:alpha val="60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200000"/>
              </a:lightRig>
            </a:scene3d>
            <a:sp3d contourW="19050" prstMaterial="metal">
              <a:bevelT w="88900" h="203200"/>
              <a:bevelB w="165100" h="254000"/>
            </a:sp3d>
          </p:spPr>
          <p:style>
            <a:lnRef idx="0">
              <a:scrgbClr r="0" g="0" b="0"/>
            </a:lnRef>
            <a:fillRef idx="1">
              <a:scrgbClr r="0" g="0" b="0"/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62" name=""/>
            <p:cNvSpPr txBox="1"/>
            <p:nvPr/>
          </p:nvSpPr>
          <p:spPr>
            <a:xfrm>
              <a:off x="5476175" y="2908793"/>
              <a:ext cx="5893962" cy="317787"/>
            </a:xfrm>
            <a:prstGeom prst="rect">
              <a:avLst/>
            </a:prstGeom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53340" tIns="53340" rIns="53340" bIns="53340" anchor="ctr" anchorCtr="0">
              <a:noAutofit/>
            </a:bodyPr>
            <a:lstStyle/>
            <a:p>
              <a:pPr marL="0" lvl="0" indent="0" algn="l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  <a:defRPr/>
              </a:pPr>
              <a:r>
                <a:rPr lang="ko-KR" sz="1400" kern="1200">
                  <a:latin typeface="HY견고딕"/>
                  <a:ea typeface="HY견고딕"/>
                </a:rPr>
                <a:t>서포트 벡터 회귀 </a:t>
              </a:r>
              <a:r>
                <a:rPr lang="en-US" sz="1400" kern="1200">
                  <a:latin typeface="HY견고딕"/>
                  <a:ea typeface="HY견고딕"/>
                </a:rPr>
                <a:t>(SVR)</a:t>
              </a:r>
              <a:endParaRPr lang="en-US" sz="1400" kern="1200">
                <a:latin typeface="HY견고딕"/>
                <a:ea typeface="HY견고딕"/>
              </a:endParaRPr>
            </a:p>
          </p:txBody>
        </p:sp>
        <p:sp>
          <p:nvSpPr>
            <p:cNvPr id="63" name=""/>
            <p:cNvSpPr/>
            <p:nvPr/>
          </p:nvSpPr>
          <p:spPr>
            <a:xfrm>
              <a:off x="5458984" y="3284092"/>
              <a:ext cx="5928344" cy="352169"/>
            </a:xfrm>
            <a:prstGeom prst="roundRect">
              <a:avLst>
                <a:gd name="adj" fmla="val 16667"/>
              </a:avLst>
            </a:prstGeom>
            <a:solidFill>
              <a:schemeClr val="dk2">
                <a:hueOff val="0"/>
                <a:satOff val="0"/>
                <a:lumOff val="0"/>
                <a:alphaOff val="0"/>
              </a:schemeClr>
            </a:solidFill>
            <a:ln>
              <a:noFill/>
            </a:ln>
            <a:effectLst>
              <a:outerShdw blurRad="38100" dist="25400" dir="2700000" algn="br" rotWithShape="0">
                <a:srgbClr val="000000">
                  <a:alpha val="60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200000"/>
              </a:lightRig>
            </a:scene3d>
            <a:sp3d contourW="19050" prstMaterial="metal">
              <a:bevelT w="88900" h="203200"/>
              <a:bevelB w="165100" h="254000"/>
            </a:sp3d>
          </p:spPr>
          <p:style>
            <a:lnRef idx="0">
              <a:scrgbClr r="0" g="0" b="0"/>
            </a:lnRef>
            <a:fillRef idx="1">
              <a:scrgbClr r="0" g="0" b="0"/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64" name=""/>
            <p:cNvSpPr txBox="1"/>
            <p:nvPr/>
          </p:nvSpPr>
          <p:spPr>
            <a:xfrm>
              <a:off x="5476175" y="3301283"/>
              <a:ext cx="5893962" cy="317787"/>
            </a:xfrm>
            <a:prstGeom prst="rect">
              <a:avLst/>
            </a:prstGeom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53340" tIns="53340" rIns="53340" bIns="53340" anchor="ctr" anchorCtr="0">
              <a:noAutofit/>
            </a:bodyPr>
            <a:lstStyle/>
            <a:p>
              <a:pPr marL="0" lvl="0" indent="0" algn="l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  <a:defRPr/>
              </a:pPr>
              <a:r>
                <a:rPr lang="ko-KR" sz="1400" kern="1200">
                  <a:latin typeface="HY견고딕"/>
                  <a:ea typeface="HY견고딕"/>
                </a:rPr>
                <a:t>결정 트리 회귀 </a:t>
              </a:r>
              <a:r>
                <a:rPr lang="en-US" sz="1400" kern="1200">
                  <a:latin typeface="HY견고딕"/>
                  <a:ea typeface="HY견고딕"/>
                </a:rPr>
                <a:t>(Decision Tree Regressor)</a:t>
              </a:r>
              <a:endParaRPr lang="en-US" sz="1400" kern="1200">
                <a:latin typeface="HY견고딕"/>
                <a:ea typeface="HY견고딕"/>
              </a:endParaRPr>
            </a:p>
          </p:txBody>
        </p:sp>
      </p:grpSp>
      <p:grpSp>
        <p:nvGrpSpPr>
          <p:cNvPr id="77" name=""/>
          <p:cNvGrpSpPr/>
          <p:nvPr/>
        </p:nvGrpSpPr>
        <p:grpSpPr>
          <a:xfrm rot="0">
            <a:off x="5840767" y="2233836"/>
            <a:ext cx="5179564" cy="3189363"/>
            <a:chOff x="5437098" y="3676582"/>
            <a:chExt cx="5950230" cy="2314619"/>
          </a:xfrm>
        </p:grpSpPr>
        <p:sp>
          <p:nvSpPr>
            <p:cNvPr id="78" name=""/>
            <p:cNvSpPr/>
            <p:nvPr/>
          </p:nvSpPr>
          <p:spPr>
            <a:xfrm>
              <a:off x="5437098" y="3676582"/>
              <a:ext cx="5928344" cy="352169"/>
            </a:xfrm>
            <a:prstGeom prst="roundRect">
              <a:avLst>
                <a:gd name="adj" fmla="val 16667"/>
              </a:avLst>
            </a:prstGeom>
            <a:solidFill>
              <a:schemeClr val="dk2">
                <a:hueOff val="0"/>
                <a:satOff val="0"/>
                <a:lumOff val="0"/>
                <a:alphaOff val="0"/>
              </a:schemeClr>
            </a:solidFill>
            <a:ln>
              <a:noFill/>
            </a:ln>
            <a:effectLst>
              <a:outerShdw blurRad="38100" dist="25400" dir="2700000" algn="br" rotWithShape="0">
                <a:srgbClr val="000000">
                  <a:alpha val="60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200000"/>
              </a:lightRig>
            </a:scene3d>
            <a:sp3d contourW="19050" prstMaterial="metal">
              <a:bevelT w="88900" h="203200"/>
              <a:bevelB w="165100" h="254000"/>
            </a:sp3d>
          </p:spPr>
          <p:style>
            <a:lnRef idx="0">
              <a:scrgbClr r="0" g="0" b="0"/>
            </a:lnRef>
            <a:fillRef idx="1">
              <a:scrgbClr r="0" g="0" b="0"/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79" name=""/>
            <p:cNvSpPr txBox="1"/>
            <p:nvPr/>
          </p:nvSpPr>
          <p:spPr>
            <a:xfrm>
              <a:off x="5476175" y="3693773"/>
              <a:ext cx="5893962" cy="317787"/>
            </a:xfrm>
            <a:prstGeom prst="rect">
              <a:avLst/>
            </a:prstGeom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53340" tIns="53340" rIns="53340" bIns="53340" anchor="ctr" anchorCtr="0">
              <a:noAutofit/>
            </a:bodyPr>
            <a:lstStyle/>
            <a:p>
              <a:pPr marL="0" lvl="0" indent="0" algn="l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  <a:defRPr/>
              </a:pPr>
              <a:r>
                <a:rPr lang="en-US" sz="1400" kern="1200">
                  <a:latin typeface="HY견고딕"/>
                  <a:ea typeface="HY견고딕"/>
                </a:rPr>
                <a:t>KNN </a:t>
              </a:r>
              <a:r>
                <a:rPr lang="ko-KR" sz="1400" kern="1200">
                  <a:latin typeface="HY견고딕"/>
                  <a:ea typeface="HY견고딕"/>
                </a:rPr>
                <a:t>회귀 </a:t>
              </a:r>
              <a:r>
                <a:rPr lang="en-US" sz="1400" kern="1200">
                  <a:latin typeface="HY견고딕"/>
                  <a:ea typeface="HY견고딕"/>
                </a:rPr>
                <a:t>(K-Nearest Neighbors Regressor)</a:t>
              </a:r>
              <a:endParaRPr lang="en-US" sz="1400" kern="1200">
                <a:latin typeface="HY견고딕"/>
                <a:ea typeface="HY견고딕"/>
              </a:endParaRPr>
            </a:p>
          </p:txBody>
        </p:sp>
        <p:sp>
          <p:nvSpPr>
            <p:cNvPr id="80" name=""/>
            <p:cNvSpPr/>
            <p:nvPr/>
          </p:nvSpPr>
          <p:spPr>
            <a:xfrm>
              <a:off x="5458984" y="4069072"/>
              <a:ext cx="5928344" cy="352169"/>
            </a:xfrm>
            <a:prstGeom prst="roundRect">
              <a:avLst>
                <a:gd name="adj" fmla="val 16667"/>
              </a:avLst>
            </a:prstGeom>
            <a:solidFill>
              <a:schemeClr val="dk2">
                <a:hueOff val="0"/>
                <a:satOff val="0"/>
                <a:lumOff val="0"/>
                <a:alphaOff val="0"/>
              </a:schemeClr>
            </a:solidFill>
            <a:ln>
              <a:noFill/>
            </a:ln>
            <a:effectLst>
              <a:outerShdw blurRad="38100" dist="25400" dir="2700000" algn="br" rotWithShape="0">
                <a:srgbClr val="000000">
                  <a:alpha val="60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200000"/>
              </a:lightRig>
            </a:scene3d>
            <a:sp3d contourW="19050" prstMaterial="metal">
              <a:bevelT w="88900" h="203200"/>
              <a:bevelB w="165100" h="254000"/>
            </a:sp3d>
          </p:spPr>
          <p:style>
            <a:lnRef idx="0">
              <a:scrgbClr r="0" g="0" b="0"/>
            </a:lnRef>
            <a:fillRef idx="1">
              <a:scrgbClr r="0" g="0" b="0"/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81" name=""/>
            <p:cNvSpPr txBox="1"/>
            <p:nvPr/>
          </p:nvSpPr>
          <p:spPr>
            <a:xfrm>
              <a:off x="5476175" y="4086263"/>
              <a:ext cx="5893962" cy="317787"/>
            </a:xfrm>
            <a:prstGeom prst="rect">
              <a:avLst/>
            </a:prstGeom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53340" tIns="53340" rIns="53340" bIns="53340" anchor="ctr" anchorCtr="0">
              <a:noAutofit/>
            </a:bodyPr>
            <a:lstStyle/>
            <a:p>
              <a:pPr marL="0" lvl="0" indent="0" algn="l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  <a:defRPr/>
              </a:pPr>
              <a:r>
                <a:rPr lang="ko-KR" sz="1400" kern="1200">
                  <a:latin typeface="HY견고딕"/>
                  <a:ea typeface="HY견고딕"/>
                </a:rPr>
                <a:t>랜덤 포레스트 회귀 </a:t>
              </a:r>
              <a:r>
                <a:rPr lang="en-US" sz="1400" kern="1200">
                  <a:latin typeface="HY견고딕"/>
                  <a:ea typeface="HY견고딕"/>
                </a:rPr>
                <a:t>(Random Forest Regressor)</a:t>
              </a:r>
              <a:endParaRPr lang="en-US" sz="1400" kern="1200">
                <a:latin typeface="HY견고딕"/>
                <a:ea typeface="HY견고딕"/>
              </a:endParaRPr>
            </a:p>
          </p:txBody>
        </p:sp>
        <p:sp>
          <p:nvSpPr>
            <p:cNvPr id="82" name=""/>
            <p:cNvSpPr/>
            <p:nvPr/>
          </p:nvSpPr>
          <p:spPr>
            <a:xfrm>
              <a:off x="5458984" y="4461562"/>
              <a:ext cx="5928344" cy="352169"/>
            </a:xfrm>
            <a:prstGeom prst="roundRect">
              <a:avLst>
                <a:gd name="adj" fmla="val 16667"/>
              </a:avLst>
            </a:prstGeom>
            <a:solidFill>
              <a:schemeClr val="dk2">
                <a:hueOff val="0"/>
                <a:satOff val="0"/>
                <a:lumOff val="0"/>
                <a:alphaOff val="0"/>
              </a:schemeClr>
            </a:solidFill>
            <a:ln>
              <a:noFill/>
            </a:ln>
            <a:effectLst>
              <a:outerShdw blurRad="38100" dist="25400" dir="2700000" algn="br" rotWithShape="0">
                <a:srgbClr val="000000">
                  <a:alpha val="60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200000"/>
              </a:lightRig>
            </a:scene3d>
            <a:sp3d contourW="19050" prstMaterial="metal">
              <a:bevelT w="88900" h="203200"/>
              <a:bevelB w="165100" h="254000"/>
            </a:sp3d>
          </p:spPr>
          <p:style>
            <a:lnRef idx="0">
              <a:scrgbClr r="0" g="0" b="0"/>
            </a:lnRef>
            <a:fillRef idx="1">
              <a:scrgbClr r="0" g="0" b="0"/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83" name=""/>
            <p:cNvSpPr txBox="1"/>
            <p:nvPr/>
          </p:nvSpPr>
          <p:spPr>
            <a:xfrm>
              <a:off x="5476175" y="4478753"/>
              <a:ext cx="5893962" cy="317787"/>
            </a:xfrm>
            <a:prstGeom prst="rect">
              <a:avLst/>
            </a:prstGeom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53340" tIns="53340" rIns="53340" bIns="53340" anchor="ctr" anchorCtr="0">
              <a:noAutofit/>
            </a:bodyPr>
            <a:lstStyle/>
            <a:p>
              <a:pPr marL="0" lvl="0" indent="0" algn="l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  <a:defRPr/>
              </a:pPr>
              <a:r>
                <a:rPr lang="ko-KR" sz="1400" kern="1200">
                  <a:latin typeface="HY견고딕"/>
                  <a:ea typeface="HY견고딕"/>
                </a:rPr>
                <a:t>그래디언트 부스팅 회귀 </a:t>
              </a:r>
              <a:r>
                <a:rPr lang="en-US" sz="1400" kern="1200">
                  <a:latin typeface="HY견고딕"/>
                  <a:ea typeface="HY견고딕"/>
                </a:rPr>
                <a:t>(Gradient Boosting Regressor)</a:t>
              </a:r>
              <a:endParaRPr lang="en-US" sz="1400" kern="1200">
                <a:latin typeface="HY견고딕"/>
                <a:ea typeface="HY견고딕"/>
              </a:endParaRPr>
            </a:p>
          </p:txBody>
        </p:sp>
        <p:sp>
          <p:nvSpPr>
            <p:cNvPr id="84" name=""/>
            <p:cNvSpPr/>
            <p:nvPr/>
          </p:nvSpPr>
          <p:spPr>
            <a:xfrm>
              <a:off x="5458984" y="4854052"/>
              <a:ext cx="5928344" cy="352169"/>
            </a:xfrm>
            <a:prstGeom prst="roundRect">
              <a:avLst>
                <a:gd name="adj" fmla="val 16667"/>
              </a:avLst>
            </a:prstGeom>
            <a:solidFill>
              <a:schemeClr val="dk2">
                <a:hueOff val="0"/>
                <a:satOff val="0"/>
                <a:lumOff val="0"/>
                <a:alphaOff val="0"/>
              </a:schemeClr>
            </a:solidFill>
            <a:ln>
              <a:noFill/>
            </a:ln>
            <a:effectLst>
              <a:outerShdw blurRad="38100" dist="25400" dir="2700000" algn="br" rotWithShape="0">
                <a:srgbClr val="000000">
                  <a:alpha val="60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200000"/>
              </a:lightRig>
            </a:scene3d>
            <a:sp3d contourW="19050" prstMaterial="metal">
              <a:bevelT w="88900" h="203200"/>
              <a:bevelB w="165100" h="254000"/>
            </a:sp3d>
          </p:spPr>
          <p:style>
            <a:lnRef idx="0">
              <a:scrgbClr r="0" g="0" b="0"/>
            </a:lnRef>
            <a:fillRef idx="1">
              <a:scrgbClr r="0" g="0" b="0"/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85" name=""/>
            <p:cNvSpPr txBox="1"/>
            <p:nvPr/>
          </p:nvSpPr>
          <p:spPr>
            <a:xfrm>
              <a:off x="5476175" y="4871243"/>
              <a:ext cx="5893962" cy="317787"/>
            </a:xfrm>
            <a:prstGeom prst="rect">
              <a:avLst/>
            </a:prstGeom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53340" tIns="53340" rIns="53340" bIns="53340" anchor="ctr" anchorCtr="0">
              <a:noAutofit/>
            </a:bodyPr>
            <a:lstStyle/>
            <a:p>
              <a:pPr marL="0" lvl="0" indent="0" algn="l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  <a:defRPr/>
              </a:pPr>
              <a:r>
                <a:rPr lang="en-US" sz="1400" kern="1200">
                  <a:latin typeface="HY견고딕"/>
                  <a:ea typeface="HY견고딕"/>
                </a:rPr>
                <a:t>XGBoost </a:t>
              </a:r>
              <a:r>
                <a:rPr lang="ko-KR" sz="1400" kern="1200">
                  <a:latin typeface="HY견고딕"/>
                  <a:ea typeface="HY견고딕"/>
                </a:rPr>
                <a:t>회귀 </a:t>
              </a:r>
              <a:r>
                <a:rPr lang="en-US" sz="1400" kern="1200">
                  <a:latin typeface="HY견고딕"/>
                  <a:ea typeface="HY견고딕"/>
                </a:rPr>
                <a:t>(XGBoost Regressor)</a:t>
              </a:r>
              <a:endParaRPr lang="en-US" sz="1400" kern="1200">
                <a:latin typeface="HY견고딕"/>
                <a:ea typeface="HY견고딕"/>
              </a:endParaRPr>
            </a:p>
          </p:txBody>
        </p:sp>
        <p:sp>
          <p:nvSpPr>
            <p:cNvPr id="86" name=""/>
            <p:cNvSpPr/>
            <p:nvPr/>
          </p:nvSpPr>
          <p:spPr>
            <a:xfrm>
              <a:off x="5458984" y="5246542"/>
              <a:ext cx="5928344" cy="352169"/>
            </a:xfrm>
            <a:prstGeom prst="roundRect">
              <a:avLst>
                <a:gd name="adj" fmla="val 16667"/>
              </a:avLst>
            </a:prstGeom>
            <a:solidFill>
              <a:schemeClr val="dk2">
                <a:hueOff val="0"/>
                <a:satOff val="0"/>
                <a:lumOff val="0"/>
                <a:alphaOff val="0"/>
              </a:schemeClr>
            </a:solidFill>
            <a:ln>
              <a:noFill/>
            </a:ln>
            <a:effectLst>
              <a:outerShdw blurRad="38100" dist="25400" dir="2700000" algn="br" rotWithShape="0">
                <a:srgbClr val="000000">
                  <a:alpha val="60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200000"/>
              </a:lightRig>
            </a:scene3d>
            <a:sp3d contourW="19050" prstMaterial="metal">
              <a:bevelT w="88900" h="203200"/>
              <a:bevelB w="165100" h="254000"/>
            </a:sp3d>
          </p:spPr>
          <p:style>
            <a:lnRef idx="0">
              <a:scrgbClr r="0" g="0" b="0"/>
            </a:lnRef>
            <a:fillRef idx="1">
              <a:scrgbClr r="0" g="0" b="0"/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87" name=""/>
            <p:cNvSpPr txBox="1"/>
            <p:nvPr/>
          </p:nvSpPr>
          <p:spPr>
            <a:xfrm>
              <a:off x="5476175" y="5263733"/>
              <a:ext cx="5893962" cy="317787"/>
            </a:xfrm>
            <a:prstGeom prst="rect">
              <a:avLst/>
            </a:prstGeom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53340" tIns="53340" rIns="53340" bIns="53340" anchor="ctr" anchorCtr="0">
              <a:noAutofit/>
            </a:bodyPr>
            <a:lstStyle/>
            <a:p>
              <a:pPr marL="0" lvl="0" indent="0" algn="l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  <a:defRPr/>
              </a:pPr>
              <a:r>
                <a:rPr lang="en-US" sz="1400" kern="1200">
                  <a:latin typeface="HY견고딕"/>
                  <a:ea typeface="HY견고딕"/>
                </a:rPr>
                <a:t>LightGBM </a:t>
              </a:r>
              <a:r>
                <a:rPr lang="ko-KR" sz="1400" kern="1200">
                  <a:latin typeface="HY견고딕"/>
                  <a:ea typeface="HY견고딕"/>
                </a:rPr>
                <a:t>회귀 </a:t>
              </a:r>
              <a:r>
                <a:rPr lang="en-US" sz="1400" kern="1200">
                  <a:latin typeface="HY견고딕"/>
                  <a:ea typeface="HY견고딕"/>
                </a:rPr>
                <a:t>(LightGBM Regressor)</a:t>
              </a:r>
              <a:endParaRPr lang="en-US" sz="1400" kern="1200">
                <a:latin typeface="HY견고딕"/>
                <a:ea typeface="HY견고딕"/>
              </a:endParaRPr>
            </a:p>
          </p:txBody>
        </p:sp>
        <p:sp>
          <p:nvSpPr>
            <p:cNvPr id="88" name=""/>
            <p:cNvSpPr/>
            <p:nvPr/>
          </p:nvSpPr>
          <p:spPr>
            <a:xfrm>
              <a:off x="5458984" y="5639032"/>
              <a:ext cx="5928344" cy="352169"/>
            </a:xfrm>
            <a:prstGeom prst="roundRect">
              <a:avLst>
                <a:gd name="adj" fmla="val 16667"/>
              </a:avLst>
            </a:prstGeom>
            <a:solidFill>
              <a:schemeClr val="dk2">
                <a:hueOff val="0"/>
                <a:satOff val="0"/>
                <a:lumOff val="0"/>
                <a:alphaOff val="0"/>
              </a:schemeClr>
            </a:solidFill>
            <a:ln>
              <a:noFill/>
            </a:ln>
            <a:effectLst>
              <a:outerShdw blurRad="38100" dist="25400" dir="2700000" algn="br" rotWithShape="0">
                <a:srgbClr val="000000">
                  <a:alpha val="60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200000"/>
              </a:lightRig>
            </a:scene3d>
            <a:sp3d contourW="19050" prstMaterial="metal">
              <a:bevelT w="88900" h="203200"/>
              <a:bevelB w="165100" h="254000"/>
            </a:sp3d>
          </p:spPr>
          <p:style>
            <a:lnRef idx="0">
              <a:scrgbClr r="0" g="0" b="0"/>
            </a:lnRef>
            <a:fillRef idx="1">
              <a:scrgbClr r="0" g="0" b="0"/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89" name=""/>
            <p:cNvSpPr txBox="1"/>
            <p:nvPr/>
          </p:nvSpPr>
          <p:spPr>
            <a:xfrm>
              <a:off x="5476175" y="5656223"/>
              <a:ext cx="5893962" cy="317787"/>
            </a:xfrm>
            <a:prstGeom prst="rect">
              <a:avLst/>
            </a:prstGeom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53340" tIns="53340" rIns="53340" bIns="53340" anchor="ctr" anchorCtr="0">
              <a:noAutofit/>
            </a:bodyPr>
            <a:lstStyle/>
            <a:p>
              <a:pPr marL="0" lvl="0" indent="0" algn="l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  <a:defRPr/>
              </a:pPr>
              <a:r>
                <a:rPr lang="en-US" sz="1400" kern="1200">
                  <a:latin typeface="HY견고딕"/>
                  <a:ea typeface="HY견고딕"/>
                </a:rPr>
                <a:t>CatBoost </a:t>
              </a:r>
              <a:r>
                <a:rPr lang="ko-KR" sz="1400" kern="1200">
                  <a:latin typeface="HY견고딕"/>
                  <a:ea typeface="HY견고딕"/>
                </a:rPr>
                <a:t>회귀 </a:t>
              </a:r>
              <a:r>
                <a:rPr lang="en-US" sz="1400" kern="1200">
                  <a:latin typeface="HY견고딕"/>
                  <a:ea typeface="HY견고딕"/>
                </a:rPr>
                <a:t>(CatBoost Regressor)</a:t>
              </a:r>
              <a:endParaRPr lang="en-US" sz="1400" kern="1200">
                <a:latin typeface="HY견고딕"/>
                <a:ea typeface="HY견고딕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afba9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06400" y="355600"/>
            <a:ext cx="2489200" cy="42333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 rot="5400000">
            <a:off x="3225951" y="-2139712"/>
            <a:ext cx="5740097" cy="113792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50333" y="1710266"/>
            <a:ext cx="11091334" cy="8466"/>
          </a:xfrm>
          <a:prstGeom prst="rect">
            <a:avLst/>
          </a:prstGeom>
        </p:spPr>
      </p:pic>
      <p:sp>
        <p:nvSpPr>
          <p:cNvPr id="36" name="TextBox 27"/>
          <p:cNvSpPr txBox="1"/>
          <p:nvPr/>
        </p:nvSpPr>
        <p:spPr>
          <a:xfrm>
            <a:off x="762000" y="973666"/>
            <a:ext cx="9169400" cy="6604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103749"/>
              </a:lnSpc>
              <a:defRPr/>
            </a:pPr>
            <a:r>
              <a:rPr lang="en-US" altLang="ko-KR" sz="3600" b="1" i="0" u="none" strike="noStrike">
                <a:solidFill>
                  <a:srgbClr val="212121"/>
                </a:solidFill>
                <a:latin typeface="소요단풍체 볼드 TTF"/>
                <a:ea typeface="소요단풍체 볼드 TTF"/>
              </a:rPr>
              <a:t>3)</a:t>
            </a:r>
            <a:r>
              <a:rPr lang="ko-KR" altLang="en-US" sz="3600" b="1" i="0" u="none" strike="noStrike">
                <a:solidFill>
                  <a:srgbClr val="212121"/>
                </a:solidFill>
                <a:latin typeface="소요단풍체 볼드 TTF"/>
                <a:ea typeface="소요단풍체 볼드 TTF"/>
              </a:rPr>
              <a:t> 모델 적용 및 결과 분석</a:t>
            </a:r>
            <a:endParaRPr lang="ko-KR" altLang="en-US" sz="3600" b="1" i="0" u="none" strike="noStrike">
              <a:solidFill>
                <a:srgbClr val="212121"/>
              </a:solidFill>
              <a:latin typeface="소요단풍체 볼드 TTF"/>
              <a:ea typeface="소요단풍체 볼드 TTF"/>
            </a:endParaRPr>
          </a:p>
        </p:txBody>
      </p:sp>
      <p:sp>
        <p:nvSpPr>
          <p:cNvPr id="91" name=""/>
          <p:cNvSpPr txBox="1"/>
          <p:nvPr/>
        </p:nvSpPr>
        <p:spPr>
          <a:xfrm>
            <a:off x="2433928" y="2491826"/>
            <a:ext cx="7213730" cy="2833854"/>
          </a:xfrm>
          <a:prstGeom prst="rect">
            <a:avLst/>
          </a:prstGeom>
        </p:spPr>
        <p:txBody>
          <a:bodyPr wrap="square">
            <a:spAutoFit/>
          </a:bodyPr>
          <a:p>
            <a:pPr algn="l">
              <a:defRPr/>
            </a:pPr>
            <a:r>
              <a:rPr lang="ko-KR" altLang="en-US" sz="2000">
                <a:solidFill>
                  <a:srgbClr val="595959"/>
                </a:solidFill>
                <a:latin typeface="소요단풍체 볼드 TTF"/>
                <a:ea typeface="소요단풍체 볼드 TTF"/>
              </a:rPr>
              <a:t>데이터셋 구성</a:t>
            </a:r>
            <a:r>
              <a:rPr lang="en-US" altLang="ko-KR" sz="2000">
                <a:solidFill>
                  <a:srgbClr val="595959"/>
                </a:solidFill>
                <a:latin typeface="소요단풍체 볼드 TTF"/>
                <a:ea typeface="소요단풍체 볼드 TTF"/>
              </a:rPr>
              <a:t>:</a:t>
            </a:r>
            <a:endParaRPr lang="en-US" altLang="ko-KR" sz="2000">
              <a:solidFill>
                <a:srgbClr val="595959"/>
              </a:solidFill>
              <a:ea typeface="소요단풍체 볼드 TTF"/>
            </a:endParaRPr>
          </a:p>
          <a:p>
            <a:pPr algn="l">
              <a:defRPr/>
            </a:pPr>
            <a:r>
              <a:rPr lang="en-US" altLang="ko-KR" sz="2000">
                <a:solidFill>
                  <a:schemeClr val="tx1"/>
                </a:solidFill>
                <a:latin typeface="소요단풍체 볼드 TTF"/>
                <a:ea typeface="소요단풍체 볼드 TTF"/>
              </a:rPr>
              <a:t>2015</a:t>
            </a:r>
            <a:r>
              <a:rPr lang="ko-KR" altLang="en-US" sz="2000">
                <a:solidFill>
                  <a:schemeClr val="tx1"/>
                </a:solidFill>
                <a:latin typeface="소요단풍체 볼드 TTF"/>
                <a:ea typeface="소요단풍체 볼드 TTF"/>
              </a:rPr>
              <a:t>년부터 </a:t>
            </a:r>
            <a:r>
              <a:rPr lang="en-US" altLang="ko-KR" sz="2000">
                <a:solidFill>
                  <a:schemeClr val="tx1"/>
                </a:solidFill>
                <a:latin typeface="소요단풍체 볼드 TTF"/>
                <a:ea typeface="소요단풍체 볼드 TTF"/>
              </a:rPr>
              <a:t>2023</a:t>
            </a:r>
            <a:r>
              <a:rPr lang="ko-KR" altLang="en-US" sz="2000">
                <a:solidFill>
                  <a:schemeClr val="tx1"/>
                </a:solidFill>
                <a:latin typeface="소요단풍체 볼드 TTF"/>
                <a:ea typeface="소요단풍체 볼드 TTF"/>
              </a:rPr>
              <a:t>년 까지 </a:t>
            </a:r>
            <a:r>
              <a:rPr lang="en-US" altLang="ko-KR" sz="2000">
                <a:solidFill>
                  <a:schemeClr val="tx1"/>
                </a:solidFill>
                <a:latin typeface="소요단풍체 볼드 TTF"/>
                <a:ea typeface="소요단풍체 볼드 TTF"/>
              </a:rPr>
              <a:t>9</a:t>
            </a:r>
            <a:r>
              <a:rPr lang="ko-KR" altLang="en-US" sz="2000">
                <a:solidFill>
                  <a:schemeClr val="tx1"/>
                </a:solidFill>
                <a:latin typeface="소요단풍체 볼드 TTF"/>
                <a:ea typeface="소요단풍체 볼드 TTF"/>
              </a:rPr>
              <a:t>년의 기록을 사용</a:t>
            </a:r>
            <a:endParaRPr lang="ko-KR" altLang="en-US" sz="2000">
              <a:solidFill>
                <a:schemeClr val="tx1"/>
              </a:solidFill>
              <a:ea typeface="소요단풍체 볼드 TTF"/>
            </a:endParaRPr>
          </a:p>
          <a:p>
            <a:pPr algn="l">
              <a:defRPr/>
            </a:pPr>
            <a:r>
              <a:rPr lang="en-US" altLang="ko-KR" sz="2000">
                <a:solidFill>
                  <a:schemeClr val="tx1"/>
                </a:solidFill>
                <a:latin typeface="소요단풍체 볼드 TTF"/>
                <a:ea typeface="소요단풍체 볼드 TTF"/>
              </a:rPr>
              <a:t>2024</a:t>
            </a:r>
            <a:r>
              <a:rPr lang="ko-KR" altLang="en-US" sz="2000">
                <a:solidFill>
                  <a:schemeClr val="tx1"/>
                </a:solidFill>
                <a:latin typeface="소요단풍체 볼드 TTF"/>
                <a:ea typeface="소요단풍체 볼드 TTF"/>
              </a:rPr>
              <a:t>년 이후 데이터는 미래 예측을 확인해 보기 위해 예외시킴</a:t>
            </a:r>
            <a:endParaRPr lang="ko-KR" altLang="en-US" sz="2000">
              <a:solidFill>
                <a:schemeClr val="tx1"/>
              </a:solidFill>
              <a:ea typeface="소요단풍체 볼드 TTF"/>
            </a:endParaRPr>
          </a:p>
          <a:p>
            <a:pPr algn="l">
              <a:defRPr/>
            </a:pPr>
            <a:endParaRPr lang="ko-KR" altLang="en-US" sz="2000">
              <a:solidFill>
                <a:schemeClr val="tx1"/>
              </a:solidFill>
              <a:ea typeface="소요단풍체 볼드 TTF"/>
            </a:endParaRPr>
          </a:p>
          <a:p>
            <a:pPr algn="l">
              <a:defRPr/>
            </a:pPr>
            <a:r>
              <a:rPr lang="ko-KR" altLang="en-US" sz="2000">
                <a:solidFill>
                  <a:srgbClr val="595959"/>
                </a:solidFill>
                <a:latin typeface="소요단풍체 볼드 TTF"/>
                <a:ea typeface="소요단풍체 볼드 TTF"/>
              </a:rPr>
              <a:t>모델 예측 결과</a:t>
            </a:r>
            <a:r>
              <a:rPr lang="en-US" altLang="ko-KR" sz="2000">
                <a:solidFill>
                  <a:srgbClr val="595959"/>
                </a:solidFill>
                <a:latin typeface="소요단풍체 볼드 TTF"/>
                <a:ea typeface="소요단풍체 볼드 TTF"/>
              </a:rPr>
              <a:t>:</a:t>
            </a:r>
            <a:endParaRPr lang="en-US" altLang="ko-KR" sz="2000">
              <a:solidFill>
                <a:schemeClr val="tx1"/>
              </a:solidFill>
              <a:ea typeface="소요단풍체 볼드 TTF"/>
            </a:endParaRPr>
          </a:p>
          <a:p>
            <a:pPr algn="l">
              <a:defRPr/>
            </a:pPr>
            <a:r>
              <a:rPr lang="ko-KR" altLang="en-US" sz="2000">
                <a:solidFill>
                  <a:schemeClr val="tx1"/>
                </a:solidFill>
                <a:latin typeface="소요단풍체 볼드 TTF"/>
                <a:ea typeface="소요단풍체 볼드 TTF"/>
              </a:rPr>
              <a:t>대부분의 팀에서 실제 승률과 유사한 예측 승률 도출</a:t>
            </a:r>
            <a:endParaRPr lang="ko-KR" altLang="en-US" sz="2000">
              <a:solidFill>
                <a:schemeClr val="tx1"/>
              </a:solidFill>
              <a:ea typeface="소요단풍체 볼드 TTF"/>
            </a:endParaRPr>
          </a:p>
          <a:p>
            <a:pPr algn="l">
              <a:defRPr/>
            </a:pPr>
            <a:endParaRPr lang="ko-KR" altLang="en-US" sz="2000">
              <a:solidFill>
                <a:schemeClr val="tx1"/>
              </a:solidFill>
              <a:ea typeface="소요단풍체 볼드 TTF"/>
            </a:endParaRPr>
          </a:p>
          <a:p>
            <a:pPr algn="l">
              <a:defRPr/>
            </a:pPr>
            <a:r>
              <a:rPr lang="ko-KR" altLang="en-US" sz="2000">
                <a:solidFill>
                  <a:srgbClr val="595959"/>
                </a:solidFill>
                <a:latin typeface="소요단풍체 볼드 TTF"/>
                <a:ea typeface="소요단풍체 볼드 TTF"/>
              </a:rPr>
              <a:t>오차 범위</a:t>
            </a:r>
            <a:r>
              <a:rPr lang="en-US" altLang="ko-KR" sz="2000">
                <a:solidFill>
                  <a:srgbClr val="595959"/>
                </a:solidFill>
                <a:latin typeface="소요단풍체 볼드 TTF"/>
                <a:ea typeface="소요단풍체 볼드 TTF"/>
              </a:rPr>
              <a:t>: </a:t>
            </a:r>
            <a:endParaRPr lang="ko-KR" altLang="en-US" sz="2000">
              <a:solidFill>
                <a:schemeClr val="tx1"/>
              </a:solidFill>
              <a:ea typeface="소요단풍체 볼드 TTF"/>
            </a:endParaRPr>
          </a:p>
          <a:p>
            <a:pPr algn="l">
              <a:defRPr/>
            </a:pPr>
            <a:r>
              <a:rPr lang="ko-KR" altLang="en-US" sz="2000">
                <a:solidFill>
                  <a:schemeClr val="tx1"/>
                </a:solidFill>
                <a:latin typeface="소요단풍체 볼드 TTF"/>
                <a:ea typeface="소요단풍체 볼드 TTF"/>
              </a:rPr>
              <a:t>최소 </a:t>
            </a:r>
            <a:r>
              <a:rPr lang="en-US" altLang="ko-KR" sz="2000">
                <a:solidFill>
                  <a:schemeClr val="tx1"/>
                </a:solidFill>
                <a:latin typeface="소요단풍체 볼드 TTF"/>
                <a:ea typeface="소요단풍체 볼드 TTF"/>
              </a:rPr>
              <a:t>0.001</a:t>
            </a:r>
            <a:r>
              <a:rPr lang="ko-KR" altLang="en-US" sz="2000">
                <a:solidFill>
                  <a:schemeClr val="tx1"/>
                </a:solidFill>
                <a:latin typeface="소요단풍체 볼드 TTF"/>
                <a:ea typeface="소요단풍체 볼드 TTF"/>
              </a:rPr>
              <a:t>에서 최대 </a:t>
            </a:r>
            <a:r>
              <a:rPr lang="en-US" altLang="ko-KR" sz="2000">
                <a:solidFill>
                  <a:schemeClr val="tx1"/>
                </a:solidFill>
                <a:latin typeface="소요단풍체 볼드 TTF"/>
                <a:ea typeface="소요단풍체 볼드 TTF"/>
              </a:rPr>
              <a:t>0.07</a:t>
            </a:r>
            <a:endParaRPr lang="ko-KR" altLang="en-US" sz="2000">
              <a:ea typeface="소요단풍체 볼드 TTF"/>
            </a:endParaRPr>
          </a:p>
        </p:txBody>
      </p:sp>
      <p:pic>
        <p:nvPicPr>
          <p:cNvPr id="92" name="Picture 1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2110490" y="2602852"/>
            <a:ext cx="304800" cy="296333"/>
          </a:xfrm>
          <a:prstGeom prst="rect">
            <a:avLst/>
          </a:prstGeom>
        </p:spPr>
      </p:pic>
      <p:pic>
        <p:nvPicPr>
          <p:cNvPr id="93" name="Picture 20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2119043" y="3819327"/>
            <a:ext cx="304800" cy="296333"/>
          </a:xfrm>
          <a:prstGeom prst="rect">
            <a:avLst/>
          </a:prstGeom>
        </p:spPr>
      </p:pic>
      <p:pic>
        <p:nvPicPr>
          <p:cNvPr id="94" name="Picture 24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2149368" y="4736946"/>
            <a:ext cx="304800" cy="296333"/>
          </a:xfrm>
          <a:prstGeom prst="rect">
            <a:avLst/>
          </a:prstGeom>
        </p:spPr>
      </p:pic>
      <p:sp>
        <p:nvSpPr>
          <p:cNvPr id="95" name=""/>
          <p:cNvSpPr txBox="1"/>
          <p:nvPr/>
        </p:nvSpPr>
        <p:spPr>
          <a:xfrm>
            <a:off x="565474" y="364787"/>
            <a:ext cx="6096000" cy="3000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 b="1">
                <a:solidFill>
                  <a:srgbClr val="faf3db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감탄로드감탄체 TTF"/>
                <a:ea typeface="감탄로드감탄체 TTF"/>
              </a:rPr>
              <a:t>Data analysis Project</a:t>
            </a:r>
            <a:endParaRPr lang="ko-KR" altLang="en-US" sz="1400" b="1">
              <a:solidFill>
                <a:srgbClr val="faf3db"/>
              </a:solidFill>
              <a:latin typeface="감탄로드감탄체 TTF"/>
              <a:ea typeface="감탄로드감탄체 TTF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afba9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06400" y="355600"/>
            <a:ext cx="2489200" cy="42333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 rot="5400000">
            <a:off x="3225951" y="-2139712"/>
            <a:ext cx="5740097" cy="113792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50333" y="1710266"/>
            <a:ext cx="11091334" cy="8466"/>
          </a:xfrm>
          <a:prstGeom prst="rect">
            <a:avLst/>
          </a:prstGeom>
        </p:spPr>
      </p:pic>
      <p:sp>
        <p:nvSpPr>
          <p:cNvPr id="36" name="TextBox 27"/>
          <p:cNvSpPr txBox="1"/>
          <p:nvPr/>
        </p:nvSpPr>
        <p:spPr>
          <a:xfrm>
            <a:off x="762000" y="973666"/>
            <a:ext cx="9169400" cy="6604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103749"/>
              </a:lnSpc>
              <a:defRPr/>
            </a:pPr>
            <a:r>
              <a:rPr lang="en-US" altLang="ko-KR" sz="3600" b="1" i="0" u="none" strike="noStrike">
                <a:solidFill>
                  <a:srgbClr val="212121"/>
                </a:solidFill>
                <a:latin typeface="소요단풍체 볼드 TTF"/>
                <a:ea typeface="소요단풍체 볼드 TTF"/>
              </a:rPr>
              <a:t>3)</a:t>
            </a:r>
            <a:r>
              <a:rPr lang="ko-KR" altLang="en-US" sz="3600" b="1" i="0" u="none" strike="noStrike">
                <a:solidFill>
                  <a:srgbClr val="212121"/>
                </a:solidFill>
                <a:latin typeface="소요단풍체 볼드 TTF"/>
                <a:ea typeface="소요단풍체 볼드 TTF"/>
              </a:rPr>
              <a:t> 모델 적용 및 결과 분석</a:t>
            </a:r>
            <a:endParaRPr lang="ko-KR" altLang="en-US" sz="3600" b="1" i="0" u="none" strike="noStrike">
              <a:solidFill>
                <a:srgbClr val="212121"/>
              </a:solidFill>
              <a:latin typeface="소요단풍체 볼드 TTF"/>
              <a:ea typeface="소요단풍체 볼드 TTF"/>
            </a:endParaRPr>
          </a:p>
        </p:txBody>
      </p:sp>
      <p:sp>
        <p:nvSpPr>
          <p:cNvPr id="96" name=""/>
          <p:cNvSpPr txBox="1"/>
          <p:nvPr/>
        </p:nvSpPr>
        <p:spPr>
          <a:xfrm>
            <a:off x="3858207" y="1810312"/>
            <a:ext cx="5085185" cy="365314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en-US" altLang="ko-KR">
                <a:solidFill>
                  <a:srgbClr val="595959"/>
                </a:solidFill>
                <a:latin typeface="휴먼둥근헤드라인"/>
                <a:ea typeface="휴먼둥근헤드라인"/>
              </a:rPr>
              <a:t>&lt;</a:t>
            </a:r>
            <a:r>
              <a:rPr lang="ko-KR" altLang="en-US">
                <a:solidFill>
                  <a:srgbClr val="595959"/>
                </a:solidFill>
                <a:latin typeface="휴먼둥근헤드라인"/>
                <a:ea typeface="휴먼둥근헤드라인"/>
              </a:rPr>
              <a:t>표</a:t>
            </a:r>
            <a:r>
              <a:rPr lang="en-US" altLang="ko-KR">
                <a:solidFill>
                  <a:srgbClr val="595959"/>
                </a:solidFill>
                <a:latin typeface="휴먼둥근헤드라인"/>
                <a:ea typeface="휴먼둥근헤드라인"/>
              </a:rPr>
              <a:t>&gt;</a:t>
            </a:r>
            <a:r>
              <a:rPr>
                <a:solidFill>
                  <a:srgbClr val="595959"/>
                </a:solidFill>
                <a:latin typeface="휴먼둥근헤드라인"/>
                <a:ea typeface="휴먼둥근헤드라인"/>
              </a:rPr>
              <a:t>팀별 예측 승률과 실제 승률 비교</a:t>
            </a:r>
            <a:endParaRPr>
              <a:solidFill>
                <a:srgbClr val="595959"/>
              </a:solidFill>
              <a:latin typeface="휴먼둥근헤드라인"/>
              <a:ea typeface="휴먼둥근헤드라인"/>
            </a:endParaRPr>
          </a:p>
        </p:txBody>
      </p:sp>
      <p:graphicFrame>
        <p:nvGraphicFramePr>
          <p:cNvPr id="97" name=""/>
          <p:cNvGraphicFramePr>
            <a:graphicFrameLocks noGrp="1"/>
          </p:cNvGraphicFramePr>
          <p:nvPr/>
        </p:nvGraphicFramePr>
        <p:xfrm>
          <a:off x="2412022" y="2246538"/>
          <a:ext cx="7210239" cy="3979211"/>
        </p:xfrm>
        <a:graphic>
          <a:graphicData uri="http://schemas.openxmlformats.org/drawingml/2006/table">
            <a:tbl>
              <a:tblPr firstRow="1" bandRow="1">
                <a:tableStyle styleId="{01A66EDD-3DAB-4C5B-A090-DC80EC1FD486}" styleName="Normal Style 1 - Accent 1">
                  <a:wholeTbl>
                    <a:tcTxStyle>
                      <a:fontRef idx="minor">
                        <a:prstClr val="black"/>
                      </a:fontRef>
                      <a:schemeClr val="dk1"/>
                    </a:tcTxStyle>
                    <a:tcStyle>
                      <a:tcBdr>
                        <a:left>
                          <a:ln w="12700" cmpd="sng">
                            <a:solidFill>
                              <a:schemeClr val="lt1"/>
                            </a:solidFill>
                          </a:ln>
                        </a:left>
                        <a:right>
                          <a:ln w="12700" cmpd="sng">
                            <a:solidFill>
                              <a:schemeClr val="lt1"/>
                            </a:solidFill>
                          </a:ln>
                        </a:right>
                        <a:top>
                          <a:ln w="12700" cmpd="sng">
                            <a:solidFill>
                              <a:schemeClr val="lt1"/>
                            </a:solidFill>
                          </a:ln>
                        </a:top>
                        <a:bottom>
                          <a:ln w="12700" cmpd="sng">
                            <a:solidFill>
                              <a:schemeClr val="lt1"/>
                            </a:solidFill>
                          </a:ln>
                        </a:bottom>
                        <a:insideH>
                          <a:ln w="12700" cmpd="sng">
                            <a:solidFill>
                              <a:schemeClr val="lt1"/>
                            </a:solidFill>
                          </a:ln>
                        </a:insideH>
                        <a:insideV>
                          <a:ln w="12700" cmpd="sng">
                            <a:solidFill>
                              <a:schemeClr val="lt1"/>
                            </a:solidFill>
                          </a:ln>
                        </a:insideV>
                      </a:tcBdr>
                      <a:fill>
                        <a:solidFill>
                          <a:schemeClr val="accent1">
                            <a:lum val="90000"/>
                          </a:schemeClr>
                        </a:solidFill>
                      </a:fill>
                    </a:tcStyle>
                  </a:wholeTbl>
                  <a:band1H>
                    <a:tcTxStyle/>
                    <a:tcStyle>
                      <a:tcBdr/>
                      <a:fill>
                        <a:solidFill>
                          <a:schemeClr val="accent1">
                            <a:lum val="80000"/>
                          </a:schemeClr>
                        </a:solidFill>
                      </a:fill>
                    </a:tcStyle>
                  </a:band1H>
                  <a:band2H>
                    <a:tcTxStyle/>
                    <a:tcStyle>
                      <a:tcBdr/>
                    </a:tcStyle>
                  </a:band2H>
                  <a:band1V>
                    <a:tcTxStyle/>
                    <a:tcStyle>
                      <a:tcBdr/>
                      <a:fill>
                        <a:solidFill>
                          <a:schemeClr val="accent1">
                            <a:lum val="80000"/>
                          </a:schemeClr>
                        </a:solidFill>
                      </a:fill>
                    </a:tcStyle>
                  </a:band1V>
                  <a:band2V>
                    <a:tcTxStyle/>
                    <a:tcStyle>
                      <a:tcBdr/>
                    </a:tcStyle>
                  </a:band2V>
                  <a:lastCol>
                    <a:tcTxStyle b="on">
                      <a:fontRef idx="minor">
                        <a:prstClr val="black"/>
                      </a:fontRef>
                      <a:schemeClr val="lt1"/>
                    </a:tcTxStyle>
                    <a:tcStyle>
                      <a:tcBdr/>
                      <a:fill>
                        <a:solidFill>
                          <a:schemeClr val="accent1"/>
                        </a:solidFill>
                      </a:fill>
                    </a:tcStyle>
                  </a:lastCol>
                  <a:firstCol>
                    <a:tcTxStyle b="on">
                      <a:fontRef idx="minor">
                        <a:prstClr val="black"/>
                      </a:fontRef>
                      <a:schemeClr val="lt1"/>
                    </a:tcTxStyle>
                    <a:tcStyle>
                      <a:tcBdr/>
                      <a:fill>
                        <a:solidFill>
                          <a:schemeClr val="accent1"/>
                        </a:solidFill>
                      </a:fill>
                    </a:tcStyle>
                  </a:firstCol>
                  <a:lastRow>
                    <a:tcTxStyle b="on">
                      <a:fontRef idx="minor">
                        <a:prstClr val="black"/>
                      </a:fontRef>
                      <a:schemeClr val="lt1"/>
                    </a:tcTxStyle>
                    <a:tcStyle>
                      <a:tcBdr>
                        <a:top>
                          <a:ln w="38100" cmpd="sng">
                            <a:solidFill>
                              <a:schemeClr val="lt1"/>
                            </a:solidFill>
                          </a:ln>
                        </a:top>
                      </a:tcBdr>
                      <a:fill>
                        <a:solidFill>
                          <a:schemeClr val="accent1"/>
                        </a:solidFill>
                      </a:fill>
                    </a:tcStyle>
                  </a:lastRow>
                  <a:firstRow>
                    <a:tcTxStyle b="on">
                      <a:fontRef idx="minor">
                        <a:prstClr val="black"/>
                      </a:fontRef>
                      <a:schemeClr val="lt1"/>
                    </a:tcTxStyle>
                    <a:tcStyle>
                      <a:tcBdr>
                        <a:bottom>
                          <a:ln w="38100" cmpd="sng">
                            <a:solidFill>
                              <a:schemeClr val="lt1"/>
                            </a:solidFill>
                          </a:ln>
                        </a:bottom>
                      </a:tcBdr>
                      <a:fill>
                        <a:solidFill>
                          <a:schemeClr val="accent1"/>
                        </a:solidFill>
                      </a:fill>
                    </a:tcStyle>
                  </a:firstRow>
                </a:tableStyle>
              </a:tblPr>
              <a:tblGrid>
                <a:gridCol w="574960"/>
                <a:gridCol w="974426"/>
                <a:gridCol w="917278"/>
                <a:gridCol w="1561792"/>
                <a:gridCol w="1804658"/>
                <a:gridCol w="1377124"/>
              </a:tblGrid>
              <a:tr h="268463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 sz="1400">
                          <a:latin typeface="소요단풍체 볼드 TTF"/>
                          <a:ea typeface="소요단풍체 볼드 TTF"/>
                        </a:rPr>
                        <a:t>팀</a:t>
                      </a:r>
                      <a:endParaRPr lang="ko-KR" altLang="en-US" sz="1400">
                        <a:ea typeface="소요단풍체 볼드 TTF"/>
                      </a:endParaRPr>
                    </a:p>
                  </a:txBody>
                  <a:tcPr marL="91440" marR="91440" anchor="ctr">
                    <a:solidFill>
                      <a:schemeClr val="accent2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 sz="1400">
                          <a:latin typeface="소요단풍체 볼드 TTF"/>
                          <a:ea typeface="소요단풍체 볼드 TTF"/>
                        </a:rPr>
                        <a:t>예측승률</a:t>
                      </a:r>
                      <a:endParaRPr lang="ko-KR" altLang="en-US" sz="1400">
                        <a:ea typeface="소요단풍체 볼드 TTF"/>
                      </a:endParaRPr>
                    </a:p>
                  </a:txBody>
                  <a:tcPr marL="91440" marR="91440" anchor="ctr">
                    <a:solidFill>
                      <a:schemeClr val="accent2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 sz="1400">
                          <a:latin typeface="소요단풍체 볼드 TTF"/>
                          <a:ea typeface="소요단풍체 볼드 TTF"/>
                        </a:rPr>
                        <a:t>실제승률</a:t>
                      </a:r>
                      <a:endParaRPr lang="ko-KR" altLang="en-US" sz="1400">
                        <a:ea typeface="소요단풍체 볼드 TTF"/>
                      </a:endParaRPr>
                    </a:p>
                  </a:txBody>
                  <a:tcPr marL="91440" marR="91440" anchor="ctr">
                    <a:solidFill>
                      <a:schemeClr val="accent2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 sz="1400">
                          <a:latin typeface="소요단풍체 볼드 TTF"/>
                          <a:ea typeface="소요단풍체 볼드 TTF"/>
                        </a:rPr>
                        <a:t>PAC</a:t>
                      </a:r>
                      <a:r>
                        <a:rPr lang="ko-KR" altLang="en-US" sz="1400">
                          <a:latin typeface="소요단풍체 볼드 TTF"/>
                          <a:ea typeface="소요단풍체 볼드 TTF"/>
                        </a:rPr>
                        <a:t> 구성요소 수</a:t>
                      </a:r>
                      <a:endParaRPr lang="ko-KR" altLang="en-US" sz="1400">
                        <a:ea typeface="소요단풍체 볼드 TTF"/>
                      </a:endParaRPr>
                    </a:p>
                  </a:txBody>
                  <a:tcPr marL="91440" marR="91440" anchor="ctr">
                    <a:solidFill>
                      <a:schemeClr val="accent2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 sz="1400">
                          <a:latin typeface="소요단풍체 볼드 TTF"/>
                          <a:ea typeface="소요단풍체 볼드 TTF"/>
                        </a:rPr>
                        <a:t>사용한 모델</a:t>
                      </a:r>
                      <a:endParaRPr lang="ko-KR" altLang="en-US" sz="1400">
                        <a:ea typeface="소요단풍체 볼드 TTF"/>
                      </a:endParaRPr>
                    </a:p>
                  </a:txBody>
                  <a:tcPr marL="91440" marR="91440" anchor="ctr">
                    <a:solidFill>
                      <a:schemeClr val="accent2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 sz="1400">
                          <a:latin typeface="소요단풍체 볼드 TTF"/>
                          <a:ea typeface="소요단풍체 볼드 TTF"/>
                        </a:rPr>
                        <a:t>모델 예측 승률</a:t>
                      </a:r>
                      <a:endParaRPr lang="ko-KR" altLang="en-US" sz="1400">
                        <a:ea typeface="소요단풍체 볼드 TTF"/>
                      </a:endParaRPr>
                    </a:p>
                  </a:txBody>
                  <a:tcPr marL="91440" marR="91440" anchor="ctr">
                    <a:solidFill>
                      <a:schemeClr val="accent2"/>
                    </a:solidFill>
                  </a:tcPr>
                </a:tc>
              </a:tr>
              <a:tr h="231744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소요단풍체 볼드 TTF"/>
                          <a:ea typeface="소요단풍체 볼드 TTF"/>
                        </a:rPr>
                        <a:t>삼성</a:t>
                      </a:r>
                      <a:endParaRPr lang="ko-KR" altLang="en-US" sz="1200">
                        <a:ea typeface="소요단풍체 볼드 TTF"/>
                      </a:endParaRPr>
                    </a:p>
                  </a:txBody>
                  <a:tcPr marL="91440" marR="91440">
                    <a:solidFill>
                      <a:srgbClr val="c0cde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소요단풍체 볼드 TTF"/>
                          <a:ea typeface="소요단풍체 볼드 TTF"/>
                        </a:rPr>
                        <a:t>0.497</a:t>
                      </a:r>
                      <a:endParaRPr lang="ko-KR" altLang="en-US" sz="1200">
                        <a:ea typeface="소요단풍체 볼드 TTF"/>
                      </a:endParaRPr>
                    </a:p>
                  </a:txBody>
                  <a:tcPr marL="91440" marR="91440">
                    <a:solidFill>
                      <a:srgbClr val="c0cde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소요단풍체 볼드 TTF"/>
                          <a:ea typeface="소요단풍체 볼드 TTF"/>
                        </a:rPr>
                        <a:t>0.549</a:t>
                      </a:r>
                      <a:endParaRPr lang="ko-KR" altLang="en-US" sz="1200">
                        <a:ea typeface="소요단풍체 볼드 TTF"/>
                      </a:endParaRPr>
                    </a:p>
                  </a:txBody>
                  <a:tcPr marL="91440" marR="91440">
                    <a:solidFill>
                      <a:srgbClr val="c0cde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소요단풍체 볼드 TTF"/>
                          <a:ea typeface="소요단풍체 볼드 TTF"/>
                        </a:rPr>
                        <a:t>8</a:t>
                      </a:r>
                      <a:endParaRPr lang="en-US" altLang="ko-KR" sz="1200">
                        <a:ea typeface="소요단풍체 볼드 TTF"/>
                      </a:endParaRPr>
                    </a:p>
                  </a:txBody>
                  <a:tcPr marL="91440" marR="91440">
                    <a:solidFill>
                      <a:srgbClr val="c0cde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소요단풍체 볼드 TTF"/>
                          <a:ea typeface="소요단풍체 볼드 TTF"/>
                        </a:rPr>
                        <a:t>SVR</a:t>
                      </a:r>
                      <a:endParaRPr lang="en-US" altLang="ko-KR" sz="1200">
                        <a:ea typeface="소요단풍체 볼드 TTF"/>
                      </a:endParaRPr>
                    </a:p>
                  </a:txBody>
                  <a:tcPr marL="91440" marR="91440">
                    <a:solidFill>
                      <a:srgbClr val="c0cde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소요단풍체 볼드 TTF"/>
                          <a:ea typeface="소요단풍체 볼드 TTF"/>
                        </a:rPr>
                        <a:t>0.497071</a:t>
                      </a:r>
                      <a:endParaRPr lang="en-US" altLang="ko-KR" sz="1200">
                        <a:ea typeface="소요단풍체 볼드 TTF"/>
                      </a:endParaRPr>
                    </a:p>
                  </a:txBody>
                  <a:tcPr marL="91440" marR="91440">
                    <a:solidFill>
                      <a:srgbClr val="c0cdef"/>
                    </a:solidFill>
                  </a:tcPr>
                </a:tc>
              </a:tr>
              <a:tr h="171527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소요단풍체 볼드 TTF"/>
                          <a:ea typeface="소요단풍체 볼드 TTF"/>
                        </a:rPr>
                        <a:t>롯데</a:t>
                      </a:r>
                      <a:endParaRPr lang="ko-KR" altLang="en-US" sz="1200">
                        <a:ea typeface="소요단풍체 볼드 TTF"/>
                      </a:endParaRPr>
                    </a:p>
                  </a:txBody>
                  <a:tcPr marL="91440" marR="91440">
                    <a:solidFill>
                      <a:srgbClr val="c0cde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소요단풍체 볼드 TTF"/>
                          <a:ea typeface="소요단풍체 볼드 TTF"/>
                        </a:rPr>
                        <a:t>0.471</a:t>
                      </a:r>
                      <a:endParaRPr lang="ko-KR" altLang="en-US" sz="1200">
                        <a:ea typeface="소요단풍체 볼드 TTF"/>
                      </a:endParaRPr>
                    </a:p>
                  </a:txBody>
                  <a:tcPr marL="91440" marR="91440">
                    <a:solidFill>
                      <a:srgbClr val="c0cde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소요단풍체 볼드 TTF"/>
                          <a:ea typeface="소요단풍체 볼드 TTF"/>
                        </a:rPr>
                        <a:t>0.471</a:t>
                      </a:r>
                      <a:endParaRPr lang="ko-KR" altLang="en-US" sz="1200">
                        <a:ea typeface="소요단풍체 볼드 TTF"/>
                      </a:endParaRPr>
                    </a:p>
                  </a:txBody>
                  <a:tcPr marL="91440" marR="91440">
                    <a:solidFill>
                      <a:srgbClr val="c0cde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소요단풍체 볼드 TTF"/>
                          <a:ea typeface="소요단풍체 볼드 TTF"/>
                        </a:rPr>
                        <a:t>8</a:t>
                      </a:r>
                      <a:endParaRPr lang="en-US" altLang="ko-KR" sz="1200">
                        <a:ea typeface="소요단풍체 볼드 TTF"/>
                      </a:endParaRPr>
                    </a:p>
                  </a:txBody>
                  <a:tcPr marL="91440" marR="91440">
                    <a:solidFill>
                      <a:srgbClr val="c0cde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소요단풍체 볼드 TTF"/>
                          <a:ea typeface="소요단풍체 볼드 TTF"/>
                        </a:rPr>
                        <a:t>XGBoost Regressor</a:t>
                      </a:r>
                      <a:endParaRPr lang="en-US" altLang="ko-KR" sz="1200">
                        <a:ea typeface="소요단풍체 볼드 TTF"/>
                      </a:endParaRPr>
                    </a:p>
                  </a:txBody>
                  <a:tcPr marL="91440" marR="91440">
                    <a:solidFill>
                      <a:srgbClr val="c0cde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소요단풍체 볼드 TTF"/>
                          <a:ea typeface="소요단풍체 볼드 TTF"/>
                        </a:rPr>
                        <a:t>0.47183</a:t>
                      </a:r>
                      <a:endParaRPr lang="en-US" altLang="ko-KR" sz="1200">
                        <a:ea typeface="소요단풍체 볼드 TTF"/>
                      </a:endParaRPr>
                    </a:p>
                  </a:txBody>
                  <a:tcPr marL="91440" marR="91440">
                    <a:solidFill>
                      <a:srgbClr val="c0cdef"/>
                    </a:solidFill>
                  </a:tcPr>
                </a:tc>
              </a:tr>
              <a:tr h="372126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소요단풍체 볼드 TTF"/>
                          <a:ea typeface="소요단풍체 볼드 TTF"/>
                        </a:rPr>
                        <a:t>KIA</a:t>
                      </a:r>
                      <a:endParaRPr lang="ko-KR" altLang="en-US" sz="1200">
                        <a:ea typeface="소요단풍체 볼드 TTF"/>
                      </a:endParaRPr>
                    </a:p>
                  </a:txBody>
                  <a:tcPr marL="91440" marR="91440">
                    <a:solidFill>
                      <a:srgbClr val="c0cde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소요단풍체 볼드 TTF"/>
                          <a:ea typeface="소요단풍체 볼드 TTF"/>
                        </a:rPr>
                        <a:t>0.614</a:t>
                      </a:r>
                      <a:endParaRPr lang="ko-KR" altLang="en-US" sz="1200">
                        <a:ea typeface="소요단풍체 볼드 TTF"/>
                      </a:endParaRPr>
                    </a:p>
                  </a:txBody>
                  <a:tcPr marL="91440" marR="91440">
                    <a:solidFill>
                      <a:srgbClr val="c0cde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소요단풍체 볼드 TTF"/>
                          <a:ea typeface="소요단풍체 볼드 TTF"/>
                        </a:rPr>
                        <a:t>0.613</a:t>
                      </a:r>
                      <a:endParaRPr lang="ko-KR" altLang="en-US" sz="1200">
                        <a:ea typeface="소요단풍체 볼드 TTF"/>
                      </a:endParaRPr>
                    </a:p>
                  </a:txBody>
                  <a:tcPr marL="91440" marR="91440">
                    <a:solidFill>
                      <a:srgbClr val="c0cde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소요단풍체 볼드 TTF"/>
                          <a:ea typeface="소요단풍체 볼드 TTF"/>
                        </a:rPr>
                        <a:t>7</a:t>
                      </a:r>
                      <a:endParaRPr lang="en-US" altLang="ko-KR" sz="1200">
                        <a:ea typeface="소요단풍체 볼드 TTF"/>
                      </a:endParaRPr>
                    </a:p>
                  </a:txBody>
                  <a:tcPr marL="91440" marR="91440">
                    <a:solidFill>
                      <a:srgbClr val="c0cde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소요단풍체 볼드 TTF"/>
                          <a:ea typeface="소요단풍체 볼드 TTF"/>
                        </a:rPr>
                        <a:t>Ridge Regression</a:t>
                      </a:r>
                      <a:endParaRPr lang="en-US" altLang="ko-KR" sz="1200">
                        <a:ea typeface="소요단풍체 볼드 TTF"/>
                      </a:endParaRPr>
                    </a:p>
                  </a:txBody>
                  <a:tcPr marL="91440" marR="91440">
                    <a:solidFill>
                      <a:srgbClr val="c0cde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소요단풍체 볼드 TTF"/>
                          <a:ea typeface="소요단풍체 볼드 TTF"/>
                        </a:rPr>
                        <a:t>0.614753</a:t>
                      </a:r>
                      <a:endParaRPr lang="en-US" altLang="ko-KR" sz="1200">
                        <a:ea typeface="소요단풍체 볼드 TTF"/>
                      </a:endParaRPr>
                    </a:p>
                  </a:txBody>
                  <a:tcPr marL="91440" marR="91440">
                    <a:solidFill>
                      <a:srgbClr val="c0cdef"/>
                    </a:solidFill>
                  </a:tcPr>
                </a:tc>
              </a:tr>
              <a:tr h="372126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소요단풍체 볼드 TTF"/>
                          <a:ea typeface="소요단풍체 볼드 TTF"/>
                        </a:rPr>
                        <a:t>두산</a:t>
                      </a:r>
                      <a:endParaRPr lang="ko-KR" altLang="en-US" sz="1200">
                        <a:ea typeface="소요단풍체 볼드 TTF"/>
                      </a:endParaRPr>
                    </a:p>
                  </a:txBody>
                  <a:tcPr marL="91440" marR="91440">
                    <a:solidFill>
                      <a:srgbClr val="c0cde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소요단풍체 볼드 TTF"/>
                          <a:ea typeface="소요단풍체 볼드 TTF"/>
                        </a:rPr>
                        <a:t>0.528</a:t>
                      </a:r>
                      <a:endParaRPr lang="ko-KR" altLang="en-US" sz="1200">
                        <a:ea typeface="소요단풍체 볼드 TTF"/>
                      </a:endParaRPr>
                    </a:p>
                  </a:txBody>
                  <a:tcPr marL="91440" marR="91440">
                    <a:solidFill>
                      <a:srgbClr val="c0cde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소요단풍체 볼드 TTF"/>
                          <a:ea typeface="소요단풍체 볼드 TTF"/>
                        </a:rPr>
                        <a:t>0.521</a:t>
                      </a:r>
                      <a:endParaRPr lang="ko-KR" altLang="en-US" sz="1200">
                        <a:ea typeface="소요단풍체 볼드 TTF"/>
                      </a:endParaRPr>
                    </a:p>
                  </a:txBody>
                  <a:tcPr marL="91440" marR="91440">
                    <a:solidFill>
                      <a:srgbClr val="c0cde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소요단풍체 볼드 TTF"/>
                          <a:ea typeface="소요단풍체 볼드 TTF"/>
                        </a:rPr>
                        <a:t>7</a:t>
                      </a:r>
                      <a:endParaRPr lang="en-US" altLang="ko-KR" sz="1200">
                        <a:ea typeface="소요단풍체 볼드 TTF"/>
                      </a:endParaRPr>
                    </a:p>
                  </a:txBody>
                  <a:tcPr marL="91440" marR="91440">
                    <a:solidFill>
                      <a:srgbClr val="c0cde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소요단풍체 볼드 TTF"/>
                          <a:ea typeface="소요단풍체 볼드 TTF"/>
                        </a:rPr>
                        <a:t>Lasso Regression</a:t>
                      </a:r>
                      <a:endParaRPr lang="en-US" altLang="ko-KR" sz="1200">
                        <a:ea typeface="소요단풍체 볼드 TTF"/>
                      </a:endParaRPr>
                    </a:p>
                  </a:txBody>
                  <a:tcPr marL="91440" marR="91440">
                    <a:solidFill>
                      <a:srgbClr val="c0cde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소요단풍체 볼드 TTF"/>
                          <a:ea typeface="소요단풍체 볼드 TTF"/>
                        </a:rPr>
                        <a:t>0.528003</a:t>
                      </a:r>
                      <a:endParaRPr lang="en-US" altLang="ko-KR" sz="1200">
                        <a:ea typeface="소요단풍체 볼드 TTF"/>
                      </a:endParaRPr>
                    </a:p>
                  </a:txBody>
                  <a:tcPr marL="91440" marR="91440">
                    <a:solidFill>
                      <a:srgbClr val="c0cdef"/>
                    </a:solidFill>
                  </a:tcPr>
                </a:tc>
              </a:tr>
              <a:tr h="372126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소요단풍체 볼드 TTF"/>
                          <a:ea typeface="소요단풍체 볼드 TTF"/>
                        </a:rPr>
                        <a:t>KT</a:t>
                      </a:r>
                      <a:endParaRPr lang="ko-KR" altLang="en-US" sz="1200">
                        <a:ea typeface="소요단풍체 볼드 TTF"/>
                      </a:endParaRPr>
                    </a:p>
                  </a:txBody>
                  <a:tcPr marL="91440" marR="91440">
                    <a:solidFill>
                      <a:srgbClr val="c0cde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소요단풍체 볼드 TTF"/>
                          <a:ea typeface="소요단풍체 볼드 TTF"/>
                        </a:rPr>
                        <a:t>0.513</a:t>
                      </a:r>
                      <a:endParaRPr lang="ko-KR" altLang="en-US" sz="1200">
                        <a:ea typeface="소요단풍체 볼드 TTF"/>
                      </a:endParaRPr>
                    </a:p>
                  </a:txBody>
                  <a:tcPr marL="91440" marR="91440">
                    <a:solidFill>
                      <a:srgbClr val="c0cde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소요단풍체 볼드 TTF"/>
                          <a:ea typeface="소요단풍체 볼드 TTF"/>
                        </a:rPr>
                        <a:t>0.507</a:t>
                      </a:r>
                      <a:endParaRPr lang="ko-KR" altLang="en-US" sz="1200">
                        <a:ea typeface="소요단풍체 볼드 TTF"/>
                      </a:endParaRPr>
                    </a:p>
                  </a:txBody>
                  <a:tcPr marL="91440" marR="91440">
                    <a:solidFill>
                      <a:srgbClr val="c0cde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소요단풍체 볼드 TTF"/>
                          <a:ea typeface="소요단풍체 볼드 TTF"/>
                        </a:rPr>
                        <a:t>8</a:t>
                      </a:r>
                      <a:endParaRPr lang="en-US" altLang="ko-KR" sz="1200">
                        <a:ea typeface="소요단풍체 볼드 TTF"/>
                      </a:endParaRPr>
                    </a:p>
                  </a:txBody>
                  <a:tcPr marL="91440" marR="91440">
                    <a:solidFill>
                      <a:srgbClr val="c0cde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소요단풍체 볼드 TTF"/>
                          <a:ea typeface="소요단풍체 볼드 TTF"/>
                        </a:rPr>
                        <a:t>Linear Regression</a:t>
                      </a:r>
                      <a:endParaRPr lang="en-US" altLang="ko-KR" sz="1200">
                        <a:ea typeface="소요단풍체 볼드 TTF"/>
                      </a:endParaRPr>
                    </a:p>
                  </a:txBody>
                  <a:tcPr marL="91440" marR="91440">
                    <a:solidFill>
                      <a:srgbClr val="c0cde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소요단풍체 볼드 TTF"/>
                          <a:ea typeface="소요단풍체 볼드 TTF"/>
                        </a:rPr>
                        <a:t>0.513745</a:t>
                      </a:r>
                      <a:endParaRPr lang="en-US" altLang="ko-KR" sz="1200">
                        <a:ea typeface="소요단풍체 볼드 TTF"/>
                      </a:endParaRPr>
                    </a:p>
                  </a:txBody>
                  <a:tcPr marL="91440" marR="91440">
                    <a:solidFill>
                      <a:srgbClr val="c0cdef"/>
                    </a:solidFill>
                  </a:tcPr>
                </a:tc>
              </a:tr>
              <a:tr h="372126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소요단풍체 볼드 TTF"/>
                          <a:ea typeface="소요단풍체 볼드 TTF"/>
                        </a:rPr>
                        <a:t>LG</a:t>
                      </a:r>
                      <a:endParaRPr lang="ko-KR" altLang="en-US" sz="1200">
                        <a:ea typeface="소요단풍체 볼드 TTF"/>
                      </a:endParaRPr>
                    </a:p>
                  </a:txBody>
                  <a:tcPr marL="91440" marR="91440">
                    <a:solidFill>
                      <a:srgbClr val="c0cde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소요단풍체 볼드 TTF"/>
                          <a:ea typeface="소요단풍체 볼드 TTF"/>
                        </a:rPr>
                        <a:t>0.481</a:t>
                      </a:r>
                      <a:endParaRPr lang="ko-KR" altLang="en-US" sz="1200">
                        <a:ea typeface="소요단풍체 볼드 TTF"/>
                      </a:endParaRPr>
                    </a:p>
                  </a:txBody>
                  <a:tcPr marL="91440" marR="91440">
                    <a:solidFill>
                      <a:srgbClr val="c0cde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소요단풍체 볼드 TTF"/>
                          <a:ea typeface="소요단풍체 볼드 TTF"/>
                        </a:rPr>
                        <a:t>0.535</a:t>
                      </a:r>
                      <a:endParaRPr lang="ko-KR" altLang="en-US" sz="1200">
                        <a:ea typeface="소요단풍체 볼드 TTF"/>
                      </a:endParaRPr>
                    </a:p>
                  </a:txBody>
                  <a:tcPr marL="91440" marR="91440">
                    <a:solidFill>
                      <a:srgbClr val="c0cde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소요단풍체 볼드 TTF"/>
                          <a:ea typeface="소요단풍체 볼드 TTF"/>
                        </a:rPr>
                        <a:t>8</a:t>
                      </a:r>
                      <a:endParaRPr lang="en-US" altLang="ko-KR" sz="1200">
                        <a:ea typeface="소요단풍체 볼드 TTF"/>
                      </a:endParaRPr>
                    </a:p>
                  </a:txBody>
                  <a:tcPr marL="91440" marR="91440">
                    <a:solidFill>
                      <a:srgbClr val="c0cde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소요단풍체 볼드 TTF"/>
                          <a:ea typeface="소요단풍체 볼드 TTF"/>
                        </a:rPr>
                        <a:t>KNN Regressor</a:t>
                      </a:r>
                      <a:endParaRPr lang="en-US" altLang="ko-KR" sz="1200">
                        <a:ea typeface="소요단풍체 볼드 TTF"/>
                      </a:endParaRPr>
                    </a:p>
                  </a:txBody>
                  <a:tcPr marL="91440" marR="91440">
                    <a:solidFill>
                      <a:srgbClr val="c0cde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소요단풍체 볼드 TTF"/>
                          <a:ea typeface="소요단풍체 볼드 TTF"/>
                        </a:rPr>
                        <a:t>0.4818</a:t>
                      </a:r>
                      <a:endParaRPr lang="en-US" altLang="ko-KR" sz="1200">
                        <a:ea typeface="소요단풍체 볼드 TTF"/>
                      </a:endParaRPr>
                    </a:p>
                  </a:txBody>
                  <a:tcPr marL="91440" marR="91440">
                    <a:solidFill>
                      <a:srgbClr val="c0cdef"/>
                    </a:solidFill>
                  </a:tcPr>
                </a:tc>
              </a:tr>
              <a:tr h="528503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소요단풍체 볼드 TTF"/>
                          <a:ea typeface="소요단풍체 볼드 TTF"/>
                        </a:rPr>
                        <a:t>SSG</a:t>
                      </a:r>
                      <a:endParaRPr lang="ko-KR" altLang="en-US" sz="1200">
                        <a:ea typeface="소요단풍체 볼드 TTF"/>
                      </a:endParaRPr>
                    </a:p>
                  </a:txBody>
                  <a:tcPr marL="91440" marR="91440">
                    <a:solidFill>
                      <a:srgbClr val="c0cde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소요단풍체 볼드 TTF"/>
                          <a:ea typeface="소요단풍체 볼드 TTF"/>
                        </a:rPr>
                        <a:t>0.515</a:t>
                      </a:r>
                      <a:endParaRPr lang="ko-KR" altLang="en-US" sz="1200">
                        <a:ea typeface="소요단풍체 볼드 TTF"/>
                      </a:endParaRPr>
                    </a:p>
                  </a:txBody>
                  <a:tcPr marL="91440" marR="91440">
                    <a:solidFill>
                      <a:srgbClr val="c0cde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소요단풍체 볼드 TTF"/>
                          <a:ea typeface="소요단풍체 볼드 TTF"/>
                        </a:rPr>
                        <a:t>0.507</a:t>
                      </a:r>
                      <a:endParaRPr lang="ko-KR" altLang="en-US" sz="1200">
                        <a:ea typeface="소요단풍체 볼드 TTF"/>
                      </a:endParaRPr>
                    </a:p>
                  </a:txBody>
                  <a:tcPr marL="91440" marR="91440">
                    <a:solidFill>
                      <a:srgbClr val="c0cde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소요단풍체 볼드 TTF"/>
                          <a:ea typeface="소요단풍체 볼드 TTF"/>
                        </a:rPr>
                        <a:t>8</a:t>
                      </a:r>
                      <a:endParaRPr lang="en-US" altLang="ko-KR" sz="1200" b="1">
                        <a:solidFill>
                          <a:srgbClr val="3057b9"/>
                        </a:solidFill>
                        <a:effectLst>
                          <a:outerShdw blurRad="76200" dist="76200" dir="2700000" algn="ctr" rotWithShape="0">
                            <a:srgbClr val="000000">
                              <a:alpha val="50000"/>
                            </a:srgbClr>
                          </a:outerShdw>
                        </a:effectLst>
                        <a:ea typeface="소요단풍체 볼드 TTF"/>
                      </a:endParaRPr>
                    </a:p>
                  </a:txBody>
                  <a:tcPr marL="91440" marR="91440">
                    <a:solidFill>
                      <a:srgbClr val="c0cde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소요단풍체 볼드 TTF"/>
                          <a:ea typeface="소요단풍체 볼드 TTF"/>
                        </a:rPr>
                        <a:t>Random Forest Regressor</a:t>
                      </a:r>
                      <a:endParaRPr lang="en-US" altLang="ko-KR" sz="1200" b="1">
                        <a:solidFill>
                          <a:srgbClr val="3057b9"/>
                        </a:solidFill>
                        <a:effectLst>
                          <a:outerShdw blurRad="76200" dist="76200" dir="2700000" algn="ctr" rotWithShape="0">
                            <a:srgbClr val="000000">
                              <a:alpha val="50000"/>
                            </a:srgbClr>
                          </a:outerShdw>
                        </a:effectLst>
                        <a:ea typeface="소요단풍체 볼드 TTF"/>
                      </a:endParaRPr>
                    </a:p>
                  </a:txBody>
                  <a:tcPr marL="91440" marR="91440">
                    <a:solidFill>
                      <a:srgbClr val="c0cde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소요단풍체 볼드 TTF"/>
                          <a:ea typeface="소요단풍체 볼드 TTF"/>
                        </a:rPr>
                        <a:t>0.5152</a:t>
                      </a:r>
                      <a:endParaRPr lang="en-US" altLang="ko-KR" sz="1200" b="1">
                        <a:solidFill>
                          <a:srgbClr val="3057b9"/>
                        </a:solidFill>
                        <a:effectLst>
                          <a:outerShdw blurRad="76200" dist="76200" dir="2700000" algn="ctr" rotWithShape="0">
                            <a:srgbClr val="000000">
                              <a:alpha val="50000"/>
                            </a:srgbClr>
                          </a:outerShdw>
                        </a:effectLst>
                        <a:ea typeface="소요단풍체 볼드 TTF"/>
                      </a:endParaRPr>
                    </a:p>
                  </a:txBody>
                  <a:tcPr marL="91440" marR="91440">
                    <a:solidFill>
                      <a:srgbClr val="c0cdef"/>
                    </a:solidFill>
                  </a:tcPr>
                </a:tc>
              </a:tr>
              <a:tr h="372126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소요단풍체 볼드 TTF"/>
                          <a:ea typeface="소요단풍체 볼드 TTF"/>
                        </a:rPr>
                        <a:t>한화</a:t>
                      </a:r>
                      <a:endParaRPr lang="ko-KR" altLang="en-US" sz="1200">
                        <a:ea typeface="소요단풍체 볼드 TTF"/>
                      </a:endParaRPr>
                    </a:p>
                  </a:txBody>
                  <a:tcPr marL="91440" marR="91440">
                    <a:solidFill>
                      <a:srgbClr val="c0cde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소요단풍체 볼드 TTF"/>
                          <a:ea typeface="소요단풍체 볼드 TTF"/>
                        </a:rPr>
                        <a:t>0.443</a:t>
                      </a:r>
                      <a:endParaRPr lang="ko-KR" altLang="en-US" sz="1200">
                        <a:ea typeface="소요단풍체 볼드 TTF"/>
                      </a:endParaRPr>
                    </a:p>
                  </a:txBody>
                  <a:tcPr marL="91440" marR="91440">
                    <a:solidFill>
                      <a:srgbClr val="c0cde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소요단풍체 볼드 TTF"/>
                          <a:ea typeface="소요단풍체 볼드 TTF"/>
                        </a:rPr>
                        <a:t>0.465</a:t>
                      </a:r>
                      <a:endParaRPr lang="ko-KR" altLang="en-US" sz="1200">
                        <a:ea typeface="소요단풍체 볼드 TTF"/>
                      </a:endParaRPr>
                    </a:p>
                  </a:txBody>
                  <a:tcPr marL="91440" marR="91440">
                    <a:solidFill>
                      <a:srgbClr val="c0cde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소요단풍체 볼드 TTF"/>
                          <a:ea typeface="소요단풍체 볼드 TTF"/>
                        </a:rPr>
                        <a:t>8</a:t>
                      </a:r>
                      <a:endParaRPr lang="en-US" altLang="ko-KR" sz="1200">
                        <a:ea typeface="소요단풍체 볼드 TTF"/>
                      </a:endParaRPr>
                    </a:p>
                  </a:txBody>
                  <a:tcPr marL="91440" marR="91440">
                    <a:solidFill>
                      <a:srgbClr val="c0cde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소요단풍체 볼드 TTF"/>
                          <a:ea typeface="소요단풍체 볼드 TTF"/>
                        </a:rPr>
                        <a:t>Lasso Regression</a:t>
                      </a:r>
                      <a:endParaRPr lang="en-US" altLang="ko-KR" sz="1200">
                        <a:ea typeface="소요단풍체 볼드 TTF"/>
                      </a:endParaRPr>
                    </a:p>
                  </a:txBody>
                  <a:tcPr marL="91440" marR="91440">
                    <a:solidFill>
                      <a:srgbClr val="c0cde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소요단풍체 볼드 TTF"/>
                          <a:ea typeface="소요단풍체 볼드 TTF"/>
                        </a:rPr>
                        <a:t>0.443182</a:t>
                      </a:r>
                      <a:endParaRPr lang="en-US" altLang="ko-KR" sz="1200">
                        <a:ea typeface="소요단풍체 볼드 TTF"/>
                      </a:endParaRPr>
                    </a:p>
                  </a:txBody>
                  <a:tcPr marL="91440" marR="91440">
                    <a:solidFill>
                      <a:srgbClr val="c0cdef"/>
                    </a:solidFill>
                  </a:tcPr>
                </a:tc>
              </a:tr>
              <a:tr h="372126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소요단풍체 볼드 TTF"/>
                          <a:ea typeface="소요단풍체 볼드 TTF"/>
                        </a:rPr>
                        <a:t>NC</a:t>
                      </a:r>
                      <a:endParaRPr lang="ko-KR" altLang="en-US" sz="1200">
                        <a:ea typeface="소요단풍체 볼드 TTF"/>
                      </a:endParaRPr>
                    </a:p>
                  </a:txBody>
                  <a:tcPr marL="91440" marR="91440">
                    <a:solidFill>
                      <a:srgbClr val="c0cde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소요단풍체 볼드 TTF"/>
                          <a:ea typeface="소요단풍체 볼드 TTF"/>
                        </a:rPr>
                        <a:t>0.483</a:t>
                      </a:r>
                      <a:endParaRPr lang="ko-KR" altLang="en-US" sz="1200">
                        <a:ea typeface="소요단풍체 볼드 TTF"/>
                      </a:endParaRPr>
                    </a:p>
                  </a:txBody>
                  <a:tcPr marL="91440" marR="91440">
                    <a:solidFill>
                      <a:srgbClr val="c0cde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소요단풍체 볼드 TTF"/>
                          <a:ea typeface="소요단풍체 볼드 TTF"/>
                        </a:rPr>
                        <a:t>0.43</a:t>
                      </a:r>
                      <a:endParaRPr lang="ko-KR" altLang="en-US" sz="1200">
                        <a:ea typeface="소요단풍체 볼드 TTF"/>
                      </a:endParaRPr>
                    </a:p>
                  </a:txBody>
                  <a:tcPr marL="91440" marR="91440">
                    <a:solidFill>
                      <a:srgbClr val="c0cde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소요단풍체 볼드 TTF"/>
                          <a:ea typeface="소요단풍체 볼드 TTF"/>
                        </a:rPr>
                        <a:t>9</a:t>
                      </a:r>
                      <a:endParaRPr lang="en-US" altLang="ko-KR" sz="1200" b="1">
                        <a:solidFill>
                          <a:srgbClr val="3057b9"/>
                        </a:solidFill>
                        <a:effectLst>
                          <a:outerShdw blurRad="76200" dist="76200" dir="2700000" algn="ctr" rotWithShape="0">
                            <a:srgbClr val="000000">
                              <a:alpha val="50000"/>
                            </a:srgbClr>
                          </a:outerShdw>
                        </a:effectLst>
                        <a:ea typeface="소요단풍체 볼드 TTF"/>
                      </a:endParaRPr>
                    </a:p>
                  </a:txBody>
                  <a:tcPr marL="91440" marR="91440">
                    <a:solidFill>
                      <a:srgbClr val="c0cde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소요단풍체 볼드 TTF"/>
                          <a:ea typeface="소요단풍체 볼드 TTF"/>
                        </a:rPr>
                        <a:t>Lasso Regression</a:t>
                      </a:r>
                      <a:endParaRPr lang="en-US" altLang="ko-KR" sz="1200" b="1">
                        <a:solidFill>
                          <a:srgbClr val="3057b9"/>
                        </a:solidFill>
                        <a:effectLst>
                          <a:outerShdw blurRad="76200" dist="76200" dir="2700000" algn="ctr" rotWithShape="0">
                            <a:srgbClr val="000000">
                              <a:alpha val="50000"/>
                            </a:srgbClr>
                          </a:outerShdw>
                        </a:effectLst>
                        <a:ea typeface="소요단풍체 볼드 TTF"/>
                      </a:endParaRPr>
                    </a:p>
                  </a:txBody>
                  <a:tcPr marL="91440" marR="91440">
                    <a:solidFill>
                      <a:srgbClr val="c0cde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소요단풍체 볼드 TTF"/>
                          <a:ea typeface="소요단풍체 볼드 TTF"/>
                        </a:rPr>
                        <a:t>0.483913</a:t>
                      </a:r>
                      <a:endParaRPr lang="en-US" altLang="ko-KR" sz="1200" b="1">
                        <a:solidFill>
                          <a:srgbClr val="3057b9"/>
                        </a:solidFill>
                        <a:effectLst>
                          <a:outerShdw blurRad="76200" dist="76200" dir="2700000" algn="ctr" rotWithShape="0">
                            <a:srgbClr val="000000">
                              <a:alpha val="50000"/>
                            </a:srgbClr>
                          </a:outerShdw>
                        </a:effectLst>
                        <a:ea typeface="소요단풍체 볼드 TTF"/>
                      </a:endParaRPr>
                    </a:p>
                  </a:txBody>
                  <a:tcPr marL="91440" marR="91440">
                    <a:solidFill>
                      <a:srgbClr val="c0cdef"/>
                    </a:solidFill>
                  </a:tcPr>
                </a:tc>
              </a:tr>
              <a:tr h="372126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소요단풍체 볼드 TTF"/>
                          <a:ea typeface="소요단풍체 볼드 TTF"/>
                        </a:rPr>
                        <a:t>키움</a:t>
                      </a:r>
                      <a:endParaRPr lang="ko-KR" altLang="en-US" sz="1200">
                        <a:ea typeface="소요단풍체 볼드 TTF"/>
                      </a:endParaRPr>
                    </a:p>
                  </a:txBody>
                  <a:tcPr marL="91440" marR="91440">
                    <a:solidFill>
                      <a:srgbClr val="c0cde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소요단풍체 볼드 TTF"/>
                          <a:ea typeface="소요단풍체 볼드 TTF"/>
                        </a:rPr>
                        <a:t>0.405</a:t>
                      </a:r>
                      <a:endParaRPr lang="ko-KR" altLang="en-US" sz="1200">
                        <a:ea typeface="소요단풍체 볼드 TTF"/>
                      </a:endParaRPr>
                    </a:p>
                  </a:txBody>
                  <a:tcPr marL="91440" marR="91440">
                    <a:solidFill>
                      <a:srgbClr val="c0cde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소요단풍체 볼드 TTF"/>
                          <a:ea typeface="소요단풍체 볼드 TTF"/>
                        </a:rPr>
                        <a:t>0.403</a:t>
                      </a:r>
                      <a:endParaRPr lang="ko-KR" altLang="en-US" sz="1200">
                        <a:ea typeface="소요단풍체 볼드 TTF"/>
                      </a:endParaRPr>
                    </a:p>
                  </a:txBody>
                  <a:tcPr marL="91440" marR="91440">
                    <a:solidFill>
                      <a:srgbClr val="c0cde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소요단풍체 볼드 TTF"/>
                          <a:ea typeface="소요단풍체 볼드 TTF"/>
                        </a:rPr>
                        <a:t>9</a:t>
                      </a:r>
                      <a:endParaRPr lang="en-US" altLang="ko-KR" sz="1200" b="1">
                        <a:solidFill>
                          <a:schemeClr val="dk1"/>
                        </a:solidFill>
                        <a:effectLst/>
                        <a:ea typeface="소요단풍체 볼드 TTF"/>
                      </a:endParaRPr>
                    </a:p>
                  </a:txBody>
                  <a:tcPr marL="91440" marR="91440">
                    <a:solidFill>
                      <a:srgbClr val="c0cde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소요단풍체 볼드 TTF"/>
                          <a:ea typeface="소요단풍체 볼드 TTF"/>
                        </a:rPr>
                        <a:t>Lasso Regression</a:t>
                      </a:r>
                      <a:endParaRPr lang="en-US" altLang="ko-KR" sz="1200" b="1">
                        <a:solidFill>
                          <a:schemeClr val="dk1"/>
                        </a:solidFill>
                        <a:effectLst/>
                        <a:ea typeface="소요단풍체 볼드 TTF"/>
                      </a:endParaRPr>
                    </a:p>
                  </a:txBody>
                  <a:tcPr marL="91440" marR="91440">
                    <a:solidFill>
                      <a:srgbClr val="c0cde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소요단풍체 볼드 TTF"/>
                          <a:ea typeface="소요단풍체 볼드 TTF"/>
                        </a:rPr>
                        <a:t>0.405101</a:t>
                      </a:r>
                      <a:endParaRPr lang="en-US" altLang="ko-KR" sz="1200" b="1">
                        <a:solidFill>
                          <a:schemeClr val="dk1"/>
                        </a:solidFill>
                        <a:effectLst/>
                        <a:ea typeface="소요단풍체 볼드 TTF"/>
                      </a:endParaRPr>
                    </a:p>
                  </a:txBody>
                  <a:tcPr marL="91440" marR="91440">
                    <a:solidFill>
                      <a:srgbClr val="c0cdef"/>
                    </a:solidFill>
                  </a:tcPr>
                </a:tc>
              </a:tr>
            </a:tbl>
          </a:graphicData>
        </a:graphic>
      </p:graphicFrame>
      <p:sp>
        <p:nvSpPr>
          <p:cNvPr id="98" name=""/>
          <p:cNvSpPr txBox="1"/>
          <p:nvPr/>
        </p:nvSpPr>
        <p:spPr>
          <a:xfrm>
            <a:off x="565474" y="364787"/>
            <a:ext cx="6096000" cy="3000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 b="1">
                <a:solidFill>
                  <a:srgbClr val="faf3db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감탄로드감탄체 TTF"/>
                <a:ea typeface="감탄로드감탄체 TTF"/>
              </a:rPr>
              <a:t>Data analysis Project</a:t>
            </a:r>
            <a:endParaRPr lang="ko-KR" altLang="en-US" sz="1400" b="1">
              <a:solidFill>
                <a:srgbClr val="faf3db"/>
              </a:solidFill>
              <a:latin typeface="감탄로드감탄체 TTF"/>
              <a:ea typeface="감탄로드감탄체 TTF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afba9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06400" y="355600"/>
            <a:ext cx="2489200" cy="42333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 rot="5400000">
            <a:off x="3225951" y="-2139712"/>
            <a:ext cx="5740097" cy="113792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50333" y="1710266"/>
            <a:ext cx="11091334" cy="8466"/>
          </a:xfrm>
          <a:prstGeom prst="rect">
            <a:avLst/>
          </a:prstGeom>
        </p:spPr>
      </p:pic>
      <p:sp>
        <p:nvSpPr>
          <p:cNvPr id="36" name="TextBox 27"/>
          <p:cNvSpPr txBox="1"/>
          <p:nvPr/>
        </p:nvSpPr>
        <p:spPr>
          <a:xfrm>
            <a:off x="762000" y="973666"/>
            <a:ext cx="9169400" cy="6604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103749"/>
              </a:lnSpc>
              <a:defRPr/>
            </a:pPr>
            <a:r>
              <a:rPr lang="en-US" altLang="ko-KR" sz="3600" b="1" i="0" u="none" strike="noStrike">
                <a:solidFill>
                  <a:srgbClr val="212121"/>
                </a:solidFill>
                <a:latin typeface="소요단풍체 볼드 TTF"/>
                <a:ea typeface="소요단풍체 볼드 TTF"/>
              </a:rPr>
              <a:t>4)</a:t>
            </a:r>
            <a:r>
              <a:rPr lang="ko-KR" altLang="en-US" sz="3600" b="1" i="0" u="none" strike="noStrike">
                <a:solidFill>
                  <a:srgbClr val="212121"/>
                </a:solidFill>
                <a:latin typeface="소요단풍체 볼드 TTF"/>
                <a:ea typeface="소요단풍체 볼드 TTF"/>
              </a:rPr>
              <a:t> 변수 추가</a:t>
            </a:r>
            <a:endParaRPr lang="ko-KR" altLang="en-US" sz="3600" b="1" i="0" u="none" strike="noStrike">
              <a:solidFill>
                <a:srgbClr val="212121"/>
              </a:solidFill>
              <a:latin typeface="소요단풍체 볼드 TTF"/>
              <a:ea typeface="소요단풍체 볼드 TTF"/>
            </a:endParaRPr>
          </a:p>
        </p:txBody>
      </p:sp>
      <p:pic>
        <p:nvPicPr>
          <p:cNvPr id="92" name="Picture 1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2110490" y="2602852"/>
            <a:ext cx="304800" cy="296333"/>
          </a:xfrm>
          <a:prstGeom prst="rect">
            <a:avLst/>
          </a:prstGeom>
        </p:spPr>
      </p:pic>
      <p:pic>
        <p:nvPicPr>
          <p:cNvPr id="93" name="Picture 20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2119043" y="3819327"/>
            <a:ext cx="304800" cy="296333"/>
          </a:xfrm>
          <a:prstGeom prst="rect">
            <a:avLst/>
          </a:prstGeom>
        </p:spPr>
      </p:pic>
      <p:grpSp>
        <p:nvGrpSpPr>
          <p:cNvPr id="95" name=""/>
          <p:cNvGrpSpPr/>
          <p:nvPr/>
        </p:nvGrpSpPr>
        <p:grpSpPr>
          <a:xfrm rot="0">
            <a:off x="1097280" y="2108201"/>
            <a:ext cx="10058399" cy="3760890"/>
            <a:chOff x="1097280" y="2108201"/>
            <a:chExt cx="10058399" cy="3760890"/>
          </a:xfrm>
        </p:grpSpPr>
        <p:sp>
          <p:nvSpPr>
            <p:cNvPr id="96" name=""/>
            <p:cNvSpPr/>
            <p:nvPr/>
          </p:nvSpPr>
          <p:spPr>
            <a:xfrm>
              <a:off x="1097280" y="2108201"/>
              <a:ext cx="8549640" cy="1128267"/>
            </a:xfrm>
            <a:prstGeom prst="roundRect">
              <a:avLst>
                <a:gd name="adj" fmla="val 10000"/>
              </a:avLst>
            </a:prstGeom>
            <a:solidFill>
              <a:srgbClr val="9c3b00">
                <a:alphaOff val="0"/>
              </a:srgbClr>
            </a:solidFill>
            <a:ln w="15875" cap="flat" cmpd="sng" algn="ctr">
              <a:solidFill>
                <a:schemeClr val="accent2">
                  <a:alphaOff val="0"/>
                </a:schemeClr>
              </a:solidFill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sp>
        <p:sp>
          <p:nvSpPr>
            <p:cNvPr id="97" name=""/>
            <p:cNvSpPr txBox="1"/>
            <p:nvPr/>
          </p:nvSpPr>
          <p:spPr>
            <a:xfrm>
              <a:off x="1130326" y="2141247"/>
              <a:ext cx="7332151" cy="1062175"/>
            </a:xfrm>
            <a:prstGeom prst="rect">
              <a:avLst/>
            </a:prstGeom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57150" tIns="57150" rIns="57150" bIns="5715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  <a:defRPr/>
              </a:pPr>
              <a:r>
                <a:rPr lang="ko-KR" sz="2700" kern="1200">
                  <a:latin typeface="HY견고딕"/>
                  <a:ea typeface="HY견고딕"/>
                </a:rPr>
                <a:t>연도별 예산 변화</a:t>
              </a:r>
              <a:r>
                <a:rPr lang="en-US" sz="2700" kern="1200">
                  <a:latin typeface="HY견고딕"/>
                  <a:ea typeface="HY견고딕"/>
                </a:rPr>
                <a:t>, </a:t>
              </a:r>
              <a:r>
                <a:rPr lang="ko-KR" sz="2700" kern="1200">
                  <a:latin typeface="HY견고딕"/>
                  <a:ea typeface="HY견고딕"/>
                </a:rPr>
                <a:t>관중수 변화또한 입력</a:t>
              </a:r>
              <a:endParaRPr lang="en-US" sz="2700" kern="1200">
                <a:latin typeface="HY견고딕"/>
                <a:ea typeface="HY견고딕"/>
              </a:endParaRPr>
            </a:p>
          </p:txBody>
        </p:sp>
        <p:sp>
          <p:nvSpPr>
            <p:cNvPr id="98" name=""/>
            <p:cNvSpPr/>
            <p:nvPr/>
          </p:nvSpPr>
          <p:spPr>
            <a:xfrm>
              <a:off x="1851659" y="3424512"/>
              <a:ext cx="8549640" cy="1128267"/>
            </a:xfrm>
            <a:prstGeom prst="roundRect">
              <a:avLst>
                <a:gd name="adj" fmla="val 10000"/>
              </a:avLst>
            </a:prstGeom>
            <a:solidFill>
              <a:srgbClr val="eb5800">
                <a:alphaOff val="0"/>
              </a:srgbClr>
            </a:solidFill>
            <a:ln w="15875" cap="flat" cmpd="sng" algn="ctr">
              <a:solidFill>
                <a:schemeClr val="lt2">
                  <a:hueOff val="0"/>
                  <a:satOff val="0"/>
                  <a:lumOff val="0"/>
                  <a:alphaOff val="0"/>
                </a:schemeClr>
              </a:solidFill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sp>
        <p:sp>
          <p:nvSpPr>
            <p:cNvPr id="99" name=""/>
            <p:cNvSpPr txBox="1"/>
            <p:nvPr/>
          </p:nvSpPr>
          <p:spPr>
            <a:xfrm>
              <a:off x="2598103" y="3486150"/>
              <a:ext cx="6995794" cy="1062175"/>
            </a:xfrm>
            <a:prstGeom prst="rect">
              <a:avLst/>
            </a:prstGeom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57150" tIns="57150" rIns="57150" bIns="5715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  <a:defRPr/>
              </a:pPr>
              <a:r>
                <a:rPr lang="ko-KR" sz="1600" kern="1200">
                  <a:latin typeface="HY견고딕"/>
                  <a:ea typeface="HY견고딕"/>
                </a:rPr>
                <a:t>예산은 팀의 성적 향상과 직결되는 중요한 요인 중 하나로</a:t>
              </a:r>
              <a:r>
                <a:rPr lang="en-US" sz="1600" kern="1200">
                  <a:latin typeface="HY견고딕"/>
                  <a:ea typeface="HY견고딕"/>
                </a:rPr>
                <a:t>, </a:t>
              </a:r>
              <a:r>
                <a:rPr lang="ko-KR" sz="1600" kern="1200">
                  <a:latin typeface="HY견고딕"/>
                  <a:ea typeface="HY견고딕"/>
                </a:rPr>
                <a:t>특히 선수 영입</a:t>
              </a:r>
              <a:r>
                <a:rPr lang="en-US" sz="1600" kern="1200">
                  <a:latin typeface="HY견고딕"/>
                  <a:ea typeface="HY견고딕"/>
                </a:rPr>
                <a:t>, </a:t>
              </a:r>
              <a:r>
                <a:rPr lang="ko-KR" sz="1600" kern="1200">
                  <a:latin typeface="HY견고딕"/>
                  <a:ea typeface="HY견고딕"/>
                </a:rPr>
                <a:t>훈련 환경 개선</a:t>
              </a:r>
              <a:r>
                <a:rPr lang="en-US" sz="1600" kern="1200">
                  <a:latin typeface="HY견고딕"/>
                  <a:ea typeface="HY견고딕"/>
                </a:rPr>
                <a:t>, </a:t>
              </a:r>
              <a:r>
                <a:rPr lang="ko-KR" sz="1600" kern="1200">
                  <a:latin typeface="HY견고딕"/>
                  <a:ea typeface="HY견고딕"/>
                </a:rPr>
                <a:t>스카우팅 활동에 큰 영향을 미</a:t>
              </a:r>
              <a:r>
                <a:rPr lang="ko-KR" altLang="en-US" sz="1600" kern="1200">
                  <a:latin typeface="HY견고딕"/>
                  <a:ea typeface="HY견고딕"/>
                </a:rPr>
                <a:t>침</a:t>
              </a:r>
              <a:r>
                <a:rPr lang="en-US" altLang="ko-KR" sz="1600" kern="1200">
                  <a:latin typeface="HY견고딕"/>
                  <a:ea typeface="HY견고딕"/>
                </a:rPr>
                <a:t>.</a:t>
              </a:r>
              <a:r>
                <a:rPr lang="en-US" sz="1600" kern="1200">
                  <a:latin typeface="HY견고딕"/>
                  <a:ea typeface="HY견고딕"/>
                </a:rPr>
                <a:t> </a:t>
              </a:r>
              <a:endParaRPr lang="ko-KR" sz="1600" kern="1200">
                <a:latin typeface="HY견고딕"/>
                <a:ea typeface="HY견고딕"/>
              </a:endParaRPr>
            </a:p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  <a:defRPr/>
              </a:pPr>
              <a:r>
                <a:rPr lang="ko-KR" sz="1600" kern="1200">
                  <a:latin typeface="HY견고딕"/>
                  <a:ea typeface="HY견고딕"/>
                </a:rPr>
                <a:t>이에 따라 예산이 증가하면 팀의 경기력이 향상될 가능성이 높아지고</a:t>
              </a:r>
              <a:r>
                <a:rPr lang="en-US" sz="1600" kern="1200">
                  <a:latin typeface="HY견고딕"/>
                  <a:ea typeface="HY견고딕"/>
                </a:rPr>
                <a:t>, </a:t>
              </a:r>
              <a:r>
                <a:rPr lang="ko-KR" sz="1600" kern="1200">
                  <a:latin typeface="HY견고딕"/>
                  <a:ea typeface="HY견고딕"/>
                </a:rPr>
                <a:t>그에 따라 관중수도 증가할 수 있</a:t>
              </a:r>
              <a:r>
                <a:rPr lang="ko-KR" altLang="en-US" sz="1600" kern="1200">
                  <a:latin typeface="HY견고딕"/>
                  <a:ea typeface="HY견고딕"/>
                </a:rPr>
                <a:t>음</a:t>
              </a:r>
              <a:endParaRPr lang="ko-KR" altLang="en-US" sz="1600" kern="1200">
                <a:latin typeface="HY견고딕"/>
                <a:ea typeface="HY견고딕"/>
              </a:endParaRPr>
            </a:p>
          </p:txBody>
        </p:sp>
        <p:sp>
          <p:nvSpPr>
            <p:cNvPr id="100" name=""/>
            <p:cNvSpPr/>
            <p:nvPr/>
          </p:nvSpPr>
          <p:spPr>
            <a:xfrm>
              <a:off x="2606039" y="4740824"/>
              <a:ext cx="8549640" cy="1128267"/>
            </a:xfrm>
            <a:prstGeom prst="roundRect">
              <a:avLst>
                <a:gd name="adj" fmla="val 10000"/>
              </a:avLst>
            </a:prstGeom>
            <a:solidFill>
              <a:srgbClr val="ffb689">
                <a:alphaOff val="0"/>
              </a:srgbClr>
            </a:solidFill>
            <a:ln w="15875" cap="flat" cmpd="sng" algn="ctr">
              <a:solidFill>
                <a:schemeClr val="lt2">
                  <a:hueOff val="0"/>
                  <a:satOff val="0"/>
                  <a:lumOff val="0"/>
                  <a:alphaOff val="0"/>
                </a:schemeClr>
              </a:solidFill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sp>
        <p:sp>
          <p:nvSpPr>
            <p:cNvPr id="101" name=""/>
            <p:cNvSpPr txBox="1"/>
            <p:nvPr/>
          </p:nvSpPr>
          <p:spPr>
            <a:xfrm>
              <a:off x="2639085" y="4773870"/>
              <a:ext cx="8337069" cy="1062175"/>
            </a:xfrm>
            <a:prstGeom prst="rect">
              <a:avLst/>
            </a:prstGeom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57150" tIns="57150" rIns="57150" bIns="5715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  <a:defRPr/>
              </a:pPr>
              <a:r>
                <a:rPr lang="ko-KR" sz="1600" kern="1200">
                  <a:solidFill>
                    <a:schemeClr val="lt1"/>
                  </a:solidFill>
                  <a:latin typeface="HY견고딕"/>
                  <a:ea typeface="HY견고딕"/>
                </a:rPr>
                <a:t>팀의 성적이 우수할수록 팬들의 관심이 높아지고</a:t>
              </a:r>
              <a:r>
                <a:rPr lang="en-US" sz="1600" kern="1200">
                  <a:solidFill>
                    <a:schemeClr val="lt1"/>
                  </a:solidFill>
                  <a:latin typeface="HY견고딕"/>
                  <a:ea typeface="HY견고딕"/>
                </a:rPr>
                <a:t>, </a:t>
              </a:r>
              <a:r>
                <a:rPr lang="ko-KR" sz="1600" kern="1200">
                  <a:solidFill>
                    <a:schemeClr val="lt1"/>
                  </a:solidFill>
                  <a:latin typeface="HY견고딕"/>
                  <a:ea typeface="HY견고딕"/>
                </a:rPr>
                <a:t>경기를 직접 관람하려는 의지도 강해질 가능성이 </a:t>
              </a:r>
              <a:r>
                <a:rPr lang="ko-KR" altLang="en-US" sz="1600" kern="1200">
                  <a:solidFill>
                    <a:schemeClr val="lt1"/>
                  </a:solidFill>
                  <a:latin typeface="HY견고딕"/>
                  <a:ea typeface="HY견고딕"/>
                </a:rPr>
                <a:t>큼</a:t>
              </a:r>
              <a:r>
                <a:rPr lang="en-US" sz="1600" kern="1200">
                  <a:solidFill>
                    <a:schemeClr val="lt1"/>
                  </a:solidFill>
                  <a:latin typeface="HY견고딕"/>
                  <a:ea typeface="HY견고딕"/>
                </a:rPr>
                <a:t>. </a:t>
              </a:r>
              <a:endParaRPr lang="ko-KR" sz="1600" kern="1200">
                <a:solidFill>
                  <a:schemeClr val="lt1"/>
                </a:solidFill>
                <a:latin typeface="HY견고딕"/>
                <a:ea typeface="HY견고딕"/>
              </a:endParaRPr>
            </a:p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  <a:defRPr/>
              </a:pPr>
              <a:r>
                <a:rPr lang="ko-KR" sz="1600" kern="1200">
                  <a:solidFill>
                    <a:schemeClr val="lt1"/>
                  </a:solidFill>
                  <a:latin typeface="HY견고딕"/>
                  <a:ea typeface="HY견고딕"/>
                </a:rPr>
                <a:t>반대로 팀이 부진할 경우</a:t>
              </a:r>
              <a:r>
                <a:rPr lang="en-US" sz="1600" kern="1200">
                  <a:solidFill>
                    <a:schemeClr val="lt1"/>
                  </a:solidFill>
                  <a:latin typeface="HY견고딕"/>
                  <a:ea typeface="HY견고딕"/>
                </a:rPr>
                <a:t>, </a:t>
              </a:r>
              <a:r>
                <a:rPr lang="ko-KR" sz="1600" kern="1200">
                  <a:solidFill>
                    <a:schemeClr val="lt1"/>
                  </a:solidFill>
                  <a:latin typeface="HY견고딕"/>
                  <a:ea typeface="HY견고딕"/>
                </a:rPr>
                <a:t>팬들의 경기장 방문이 줄어들며 관중 수가 감소할 수 있습니다</a:t>
              </a:r>
              <a:r>
                <a:rPr lang="en-US" sz="1600" kern="1200">
                  <a:solidFill>
                    <a:schemeClr val="lt1"/>
                  </a:solidFill>
                  <a:latin typeface="HY견고딕"/>
                  <a:ea typeface="HY견고딕"/>
                </a:rPr>
                <a:t>. </a:t>
              </a:r>
              <a:r>
                <a:rPr lang="ko-KR" sz="1600" kern="1200">
                  <a:solidFill>
                    <a:schemeClr val="lt1"/>
                  </a:solidFill>
                  <a:latin typeface="HY견고딕"/>
                  <a:ea typeface="HY견고딕"/>
                </a:rPr>
                <a:t>이는 스포츠 전반에서 흔히 나타나는 현상</a:t>
              </a:r>
              <a:r>
                <a:rPr lang="ko-KR" altLang="en-US" sz="1600" kern="1200">
                  <a:solidFill>
                    <a:schemeClr val="lt1"/>
                  </a:solidFill>
                  <a:latin typeface="HY견고딕"/>
                  <a:ea typeface="HY견고딕"/>
                </a:rPr>
                <a:t>임</a:t>
              </a:r>
              <a:r>
                <a:rPr lang="en-US" sz="1600" kern="1200">
                  <a:solidFill>
                    <a:schemeClr val="lt1"/>
                  </a:solidFill>
                  <a:latin typeface="HY견고딕"/>
                  <a:ea typeface="HY견고딕"/>
                </a:rPr>
                <a:t>.</a:t>
              </a:r>
              <a:endParaRPr lang="en-US" sz="1600" kern="1200">
                <a:solidFill>
                  <a:schemeClr val="lt1"/>
                </a:solidFill>
                <a:latin typeface="HY견고딕"/>
                <a:ea typeface="HY견고딕"/>
              </a:endParaRPr>
            </a:p>
          </p:txBody>
        </p:sp>
        <p:sp>
          <p:nvSpPr>
            <p:cNvPr id="103" name=""/>
            <p:cNvSpPr txBox="1"/>
            <p:nvPr/>
          </p:nvSpPr>
          <p:spPr>
            <a:xfrm>
              <a:off x="9078555" y="2963803"/>
              <a:ext cx="403355" cy="551863"/>
            </a:xfrm>
            <a:prstGeom prst="rect">
              <a:avLst/>
            </a:prstGeom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rgbClr r="0" g="0" b="0"/>
            </a:fontRef>
          </p:style>
          <p:txBody>
            <a:bodyPr vert="horz" wrap="square" lIns="44450" tIns="44450" rIns="44450" bIns="44450" anchor="ctr" anchorCtr="0">
              <a:noAutofit/>
            </a:bodyPr>
            <a:lstStyle/>
            <a:p>
              <a:pPr marL="0" lvl="0" indent="0" algn="ctr" defTabSz="1555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  <a:defRPr/>
              </a:pPr>
              <a:endParaRPr lang="en-US" sz="3500" kern="1200"/>
            </a:p>
          </p:txBody>
        </p:sp>
        <p:sp>
          <p:nvSpPr>
            <p:cNvPr id="105" name=""/>
            <p:cNvSpPr txBox="1"/>
            <p:nvPr/>
          </p:nvSpPr>
          <p:spPr>
            <a:xfrm>
              <a:off x="9832935" y="4272593"/>
              <a:ext cx="403355" cy="551863"/>
            </a:xfrm>
            <a:prstGeom prst="rect">
              <a:avLst/>
            </a:prstGeom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rgbClr r="0" g="0" b="0"/>
            </a:fontRef>
          </p:style>
          <p:txBody>
            <a:bodyPr vert="horz" wrap="square" lIns="44450" tIns="44450" rIns="44450" bIns="44450" anchor="ctr" anchorCtr="0">
              <a:noAutofit/>
            </a:bodyPr>
            <a:lstStyle/>
            <a:p>
              <a:pPr marL="0" lvl="0" indent="0" algn="ctr" defTabSz="1555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  <a:defRPr/>
              </a:pPr>
              <a:endParaRPr lang="en-US" sz="3500" kern="1200"/>
            </a:p>
          </p:txBody>
        </p:sp>
      </p:grpSp>
      <p:cxnSp>
        <p:nvCxnSpPr>
          <p:cNvPr id="106" name=""/>
          <p:cNvCxnSpPr>
            <a:stCxn id="96" idx="3"/>
          </p:cNvCxnSpPr>
          <p:nvPr/>
        </p:nvCxnSpPr>
        <p:spPr>
          <a:xfrm>
            <a:off x="9646920" y="2672334"/>
            <a:ext cx="502075" cy="756665"/>
          </a:xfrm>
          <a:prstGeom prst="bentConnector2">
            <a:avLst/>
          </a:prstGeom>
          <a:ln w="63500">
            <a:solidFill>
              <a:schemeClr val="accent4"/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"/>
          <p:cNvCxnSpPr/>
          <p:nvPr/>
        </p:nvCxnSpPr>
        <p:spPr>
          <a:xfrm>
            <a:off x="10392203" y="3942464"/>
            <a:ext cx="502075" cy="756665"/>
          </a:xfrm>
          <a:prstGeom prst="bentConnector2">
            <a:avLst/>
          </a:prstGeom>
          <a:ln w="63500">
            <a:solidFill>
              <a:schemeClr val="accent4"/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"/>
          <p:cNvSpPr txBox="1"/>
          <p:nvPr/>
        </p:nvSpPr>
        <p:spPr>
          <a:xfrm>
            <a:off x="565474" y="364787"/>
            <a:ext cx="6096000" cy="3000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 b="1">
                <a:solidFill>
                  <a:srgbClr val="faf3db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감탄로드감탄체 TTF"/>
                <a:ea typeface="감탄로드감탄체 TTF"/>
              </a:rPr>
              <a:t>Data analysis Project</a:t>
            </a:r>
            <a:endParaRPr lang="ko-KR" altLang="en-US" sz="1400" b="1">
              <a:solidFill>
                <a:srgbClr val="faf3db"/>
              </a:solidFill>
              <a:latin typeface="감탄로드감탄체 TTF"/>
              <a:ea typeface="감탄로드감탄체 TTF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afba9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06400" y="355600"/>
            <a:ext cx="2489200" cy="42333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 rot="5400000">
            <a:off x="3225951" y="-2139712"/>
            <a:ext cx="5740097" cy="113792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50333" y="1710266"/>
            <a:ext cx="11091334" cy="8466"/>
          </a:xfrm>
          <a:prstGeom prst="rect">
            <a:avLst/>
          </a:prstGeom>
        </p:spPr>
      </p:pic>
      <p:sp>
        <p:nvSpPr>
          <p:cNvPr id="36" name="TextBox 27"/>
          <p:cNvSpPr txBox="1"/>
          <p:nvPr/>
        </p:nvSpPr>
        <p:spPr>
          <a:xfrm>
            <a:off x="762000" y="973666"/>
            <a:ext cx="9169400" cy="6604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103749"/>
              </a:lnSpc>
              <a:defRPr/>
            </a:pPr>
            <a:r>
              <a:rPr lang="en-US" altLang="ko-KR" sz="3600" b="1" i="0" u="none" strike="noStrike">
                <a:solidFill>
                  <a:srgbClr val="212121"/>
                </a:solidFill>
                <a:latin typeface="소요단풍체 볼드 TTF"/>
                <a:ea typeface="소요단풍체 볼드 TTF"/>
              </a:rPr>
              <a:t>5)</a:t>
            </a:r>
            <a:r>
              <a:rPr lang="ko-KR" altLang="en-US" sz="3600" b="1" i="0" u="none" strike="noStrike">
                <a:solidFill>
                  <a:srgbClr val="212121"/>
                </a:solidFill>
                <a:latin typeface="소요단풍체 볼드 TTF"/>
                <a:ea typeface="소요단풍체 볼드 TTF"/>
              </a:rPr>
              <a:t> 모델 적용 및 결과 분석</a:t>
            </a:r>
            <a:endParaRPr lang="ko-KR" altLang="en-US" sz="3600" b="1" i="0" u="none" strike="noStrike">
              <a:solidFill>
                <a:srgbClr val="212121"/>
              </a:solidFill>
              <a:latin typeface="소요단풍체 볼드 TTF"/>
              <a:ea typeface="소요단풍체 볼드 TTF"/>
            </a:endParaRPr>
          </a:p>
        </p:txBody>
      </p:sp>
      <p:sp>
        <p:nvSpPr>
          <p:cNvPr id="96" name=""/>
          <p:cNvSpPr txBox="1"/>
          <p:nvPr/>
        </p:nvSpPr>
        <p:spPr>
          <a:xfrm>
            <a:off x="3189512" y="1810312"/>
            <a:ext cx="6134880" cy="359483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en-US" altLang="ko-KR">
                <a:solidFill>
                  <a:srgbClr val="595959"/>
                </a:solidFill>
                <a:latin typeface="휴먼둥근헤드라인"/>
                <a:ea typeface="휴먼둥근헤드라인"/>
              </a:rPr>
              <a:t>&lt;</a:t>
            </a:r>
            <a:r>
              <a:rPr lang="ko-KR" altLang="en-US">
                <a:solidFill>
                  <a:srgbClr val="595959"/>
                </a:solidFill>
                <a:latin typeface="휴먼둥근헤드라인"/>
                <a:ea typeface="휴먼둥근헤드라인"/>
              </a:rPr>
              <a:t>표</a:t>
            </a:r>
            <a:r>
              <a:rPr lang="en-US" altLang="ko-KR">
                <a:solidFill>
                  <a:srgbClr val="595959"/>
                </a:solidFill>
                <a:latin typeface="휴먼둥근헤드라인"/>
                <a:ea typeface="휴먼둥근헤드라인"/>
              </a:rPr>
              <a:t>&gt;</a:t>
            </a:r>
            <a:r>
              <a:rPr lang="ko-KR" altLang="en-US">
                <a:solidFill>
                  <a:srgbClr val="595959"/>
                </a:solidFill>
                <a:latin typeface="휴먼둥근헤드라인"/>
                <a:ea typeface="휴먼둥근헤드라인"/>
              </a:rPr>
              <a:t>변인 추가후 </a:t>
            </a:r>
            <a:r>
              <a:rPr>
                <a:solidFill>
                  <a:srgbClr val="595959"/>
                </a:solidFill>
                <a:latin typeface="휴먼둥근헤드라인"/>
                <a:ea typeface="휴먼둥근헤드라인"/>
              </a:rPr>
              <a:t>팀별 예측 승률과 실제 승률 비교</a:t>
            </a:r>
            <a:endParaRPr>
              <a:solidFill>
                <a:srgbClr val="595959"/>
              </a:solidFill>
              <a:latin typeface="휴먼둥근헤드라인"/>
              <a:ea typeface="휴먼둥근헤드라인"/>
            </a:endParaRPr>
          </a:p>
        </p:txBody>
      </p:sp>
      <p:graphicFrame>
        <p:nvGraphicFramePr>
          <p:cNvPr id="97" name=""/>
          <p:cNvGraphicFramePr>
            <a:graphicFrameLocks noGrp="1"/>
          </p:cNvGraphicFramePr>
          <p:nvPr/>
        </p:nvGraphicFramePr>
        <p:xfrm>
          <a:off x="2450122" y="2198913"/>
          <a:ext cx="7216263" cy="4060477"/>
        </p:xfrm>
        <a:graphic>
          <a:graphicData uri="http://schemas.openxmlformats.org/drawingml/2006/table">
            <a:tbl>
              <a:tblPr firstRow="1" bandRow="1">
                <a:tableStyle styleId="{01A66EDD-3DAB-4C5B-A090-DC80EC1FD486}" styleName="Normal Style 1 - Accent 1">
                  <a:wholeTbl>
                    <a:tcTxStyle>
                      <a:fontRef idx="minor">
                        <a:prstClr val="black"/>
                      </a:fontRef>
                      <a:schemeClr val="dk1"/>
                    </a:tcTxStyle>
                    <a:tcStyle>
                      <a:tcBdr>
                        <a:left>
                          <a:ln w="12700" cmpd="sng">
                            <a:solidFill>
                              <a:schemeClr val="lt1"/>
                            </a:solidFill>
                          </a:ln>
                        </a:left>
                        <a:right>
                          <a:ln w="12700" cmpd="sng">
                            <a:solidFill>
                              <a:schemeClr val="lt1"/>
                            </a:solidFill>
                          </a:ln>
                        </a:right>
                        <a:top>
                          <a:ln w="12700" cmpd="sng">
                            <a:solidFill>
                              <a:schemeClr val="lt1"/>
                            </a:solidFill>
                          </a:ln>
                        </a:top>
                        <a:bottom>
                          <a:ln w="12700" cmpd="sng">
                            <a:solidFill>
                              <a:schemeClr val="lt1"/>
                            </a:solidFill>
                          </a:ln>
                        </a:bottom>
                        <a:insideH>
                          <a:ln w="12700" cmpd="sng">
                            <a:solidFill>
                              <a:schemeClr val="lt1"/>
                            </a:solidFill>
                          </a:ln>
                        </a:insideH>
                        <a:insideV>
                          <a:ln w="12700" cmpd="sng">
                            <a:solidFill>
                              <a:schemeClr val="lt1"/>
                            </a:solidFill>
                          </a:ln>
                        </a:insideV>
                      </a:tcBdr>
                      <a:fill>
                        <a:solidFill>
                          <a:schemeClr val="accent1">
                            <a:lum val="90000"/>
                          </a:schemeClr>
                        </a:solidFill>
                      </a:fill>
                    </a:tcStyle>
                  </a:wholeTbl>
                  <a:band1H>
                    <a:tcTxStyle/>
                    <a:tcStyle>
                      <a:tcBdr/>
                      <a:fill>
                        <a:solidFill>
                          <a:schemeClr val="accent1">
                            <a:lum val="80000"/>
                          </a:schemeClr>
                        </a:solidFill>
                      </a:fill>
                    </a:tcStyle>
                  </a:band1H>
                  <a:band2H>
                    <a:tcTxStyle/>
                    <a:tcStyle>
                      <a:tcBdr/>
                    </a:tcStyle>
                  </a:band2H>
                  <a:band1V>
                    <a:tcTxStyle/>
                    <a:tcStyle>
                      <a:tcBdr/>
                      <a:fill>
                        <a:solidFill>
                          <a:schemeClr val="accent1">
                            <a:lum val="80000"/>
                          </a:schemeClr>
                        </a:solidFill>
                      </a:fill>
                    </a:tcStyle>
                  </a:band1V>
                  <a:band2V>
                    <a:tcTxStyle/>
                    <a:tcStyle>
                      <a:tcBdr/>
                    </a:tcStyle>
                  </a:band2V>
                  <a:lastCol>
                    <a:tcTxStyle b="on">
                      <a:fontRef idx="minor">
                        <a:prstClr val="black"/>
                      </a:fontRef>
                      <a:schemeClr val="lt1"/>
                    </a:tcTxStyle>
                    <a:tcStyle>
                      <a:tcBdr/>
                      <a:fill>
                        <a:solidFill>
                          <a:schemeClr val="accent1"/>
                        </a:solidFill>
                      </a:fill>
                    </a:tcStyle>
                  </a:lastCol>
                  <a:firstCol>
                    <a:tcTxStyle b="on">
                      <a:fontRef idx="minor">
                        <a:prstClr val="black"/>
                      </a:fontRef>
                      <a:schemeClr val="lt1"/>
                    </a:tcTxStyle>
                    <a:tcStyle>
                      <a:tcBdr/>
                      <a:fill>
                        <a:solidFill>
                          <a:schemeClr val="accent1"/>
                        </a:solidFill>
                      </a:fill>
                    </a:tcStyle>
                  </a:firstCol>
                  <a:lastRow>
                    <a:tcTxStyle b="on">
                      <a:fontRef idx="minor">
                        <a:prstClr val="black"/>
                      </a:fontRef>
                      <a:schemeClr val="lt1"/>
                    </a:tcTxStyle>
                    <a:tcStyle>
                      <a:tcBdr>
                        <a:top>
                          <a:ln w="38100" cmpd="sng">
                            <a:solidFill>
                              <a:schemeClr val="lt1"/>
                            </a:solidFill>
                          </a:ln>
                        </a:top>
                      </a:tcBdr>
                      <a:fill>
                        <a:solidFill>
                          <a:schemeClr val="accent1"/>
                        </a:solidFill>
                      </a:fill>
                    </a:tcStyle>
                  </a:lastRow>
                  <a:firstRow>
                    <a:tcTxStyle b="on">
                      <a:fontRef idx="minor">
                        <a:prstClr val="black"/>
                      </a:fontRef>
                      <a:schemeClr val="lt1"/>
                    </a:tcTxStyle>
                    <a:tcStyle>
                      <a:tcBdr>
                        <a:bottom>
                          <a:ln w="38100" cmpd="sng">
                            <a:solidFill>
                              <a:schemeClr val="lt1"/>
                            </a:solidFill>
                          </a:ln>
                        </a:bottom>
                      </a:tcBdr>
                      <a:fill>
                        <a:solidFill>
                          <a:schemeClr val="accent1"/>
                        </a:solidFill>
                      </a:fill>
                    </a:tcStyle>
                  </a:firstRow>
                </a:tableStyle>
              </a:tblPr>
              <a:tblGrid>
                <a:gridCol w="574960"/>
                <a:gridCol w="974426"/>
                <a:gridCol w="916305"/>
                <a:gridCol w="1561792"/>
                <a:gridCol w="1811655"/>
                <a:gridCol w="1377124"/>
              </a:tblGrid>
              <a:tr h="268463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 sz="1400">
                          <a:latin typeface="소요단풍체 볼드 TTF"/>
                          <a:ea typeface="소요단풍체 볼드 TTF"/>
                        </a:rPr>
                        <a:t>팀</a:t>
                      </a:r>
                      <a:endParaRPr lang="ko-KR" altLang="en-US" sz="1400">
                        <a:ea typeface="소요단풍체 볼드 TTF"/>
                      </a:endParaRPr>
                    </a:p>
                  </a:txBody>
                  <a:tcPr marL="91440" marR="91440" anchor="ctr">
                    <a:solidFill>
                      <a:schemeClr val="accent2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 sz="1400">
                          <a:latin typeface="소요단풍체 볼드 TTF"/>
                          <a:ea typeface="소요단풍체 볼드 TTF"/>
                        </a:rPr>
                        <a:t>예측승률</a:t>
                      </a:r>
                      <a:endParaRPr lang="ko-KR" altLang="en-US" sz="1400">
                        <a:ea typeface="소요단풍체 볼드 TTF"/>
                      </a:endParaRPr>
                    </a:p>
                  </a:txBody>
                  <a:tcPr marL="91440" marR="91440" anchor="ctr">
                    <a:solidFill>
                      <a:schemeClr val="accent2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 sz="1400">
                          <a:latin typeface="소요단풍체 볼드 TTF"/>
                          <a:ea typeface="소요단풍체 볼드 TTF"/>
                        </a:rPr>
                        <a:t>실제승률</a:t>
                      </a:r>
                      <a:endParaRPr lang="ko-KR" altLang="en-US" sz="1400">
                        <a:ea typeface="소요단풍체 볼드 TTF"/>
                      </a:endParaRPr>
                    </a:p>
                  </a:txBody>
                  <a:tcPr marL="91440" marR="91440" anchor="ctr">
                    <a:solidFill>
                      <a:schemeClr val="accent2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 sz="1400">
                          <a:latin typeface="소요단풍체 볼드 TTF"/>
                          <a:ea typeface="소요단풍체 볼드 TTF"/>
                        </a:rPr>
                        <a:t>PAC</a:t>
                      </a:r>
                      <a:r>
                        <a:rPr lang="ko-KR" altLang="en-US" sz="1400">
                          <a:latin typeface="소요단풍체 볼드 TTF"/>
                          <a:ea typeface="소요단풍체 볼드 TTF"/>
                        </a:rPr>
                        <a:t> 구성요소 수</a:t>
                      </a:r>
                      <a:endParaRPr lang="ko-KR" altLang="en-US" sz="1400">
                        <a:ea typeface="소요단풍체 볼드 TTF"/>
                      </a:endParaRPr>
                    </a:p>
                  </a:txBody>
                  <a:tcPr marL="91440" marR="91440" anchor="ctr">
                    <a:solidFill>
                      <a:schemeClr val="accent2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 sz="1400">
                          <a:latin typeface="소요단풍체 볼드 TTF"/>
                          <a:ea typeface="소요단풍체 볼드 TTF"/>
                        </a:rPr>
                        <a:t>사용한 모델</a:t>
                      </a:r>
                      <a:endParaRPr lang="ko-KR" altLang="en-US" sz="1400">
                        <a:ea typeface="소요단풍체 볼드 TTF"/>
                      </a:endParaRPr>
                    </a:p>
                  </a:txBody>
                  <a:tcPr marL="91440" marR="91440" anchor="ctr">
                    <a:solidFill>
                      <a:schemeClr val="accent2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 sz="1400">
                          <a:latin typeface="소요단풍체 볼드 TTF"/>
                          <a:ea typeface="소요단풍체 볼드 TTF"/>
                        </a:rPr>
                        <a:t>모델 예측 승률</a:t>
                      </a:r>
                      <a:endParaRPr lang="ko-KR" altLang="en-US" sz="1400">
                        <a:ea typeface="소요단풍체 볼드 TTF"/>
                      </a:endParaRPr>
                    </a:p>
                  </a:txBody>
                  <a:tcPr marL="91440" marR="91440" anchor="ctr">
                    <a:solidFill>
                      <a:schemeClr val="accent2"/>
                    </a:solidFill>
                  </a:tcPr>
                </a:tc>
              </a:tr>
              <a:tr h="231744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소요단풍체 볼드 TTF"/>
                          <a:ea typeface="소요단풍체 볼드 TTF"/>
                        </a:rPr>
                        <a:t>삼성</a:t>
                      </a:r>
                      <a:endParaRPr lang="ko-KR" altLang="en-US" sz="1200">
                        <a:ea typeface="소요단풍체 볼드 TTF"/>
                      </a:endParaRPr>
                    </a:p>
                  </a:txBody>
                  <a:tcPr marL="91440" marR="91440">
                    <a:solidFill>
                      <a:srgbClr val="c0cde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소요단풍체 볼드 TTF"/>
                          <a:ea typeface="소요단풍체 볼드 TTF"/>
                        </a:rPr>
                        <a:t>0.497</a:t>
                      </a:r>
                      <a:endParaRPr lang="ko-KR" altLang="en-US" sz="1200">
                        <a:ea typeface="소요단풍체 볼드 TTF"/>
                      </a:endParaRPr>
                    </a:p>
                  </a:txBody>
                  <a:tcPr marL="91440" marR="91440">
                    <a:solidFill>
                      <a:srgbClr val="c0cde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소요단풍체 볼드 TTF"/>
                          <a:ea typeface="소요단풍체 볼드 TTF"/>
                        </a:rPr>
                        <a:t>0.549</a:t>
                      </a:r>
                      <a:endParaRPr lang="ko-KR" altLang="en-US" sz="1200">
                        <a:ea typeface="소요단풍체 볼드 TTF"/>
                      </a:endParaRPr>
                    </a:p>
                  </a:txBody>
                  <a:tcPr marL="91440" marR="91440">
                    <a:solidFill>
                      <a:srgbClr val="c0cde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소요단풍체 볼드 TTF"/>
                          <a:ea typeface="소요단풍체 볼드 TTF"/>
                        </a:rPr>
                        <a:t>8</a:t>
                      </a:r>
                      <a:endParaRPr lang="en-US" altLang="ko-KR" sz="1200">
                        <a:ea typeface="소요단풍체 볼드 TTF"/>
                      </a:endParaRPr>
                    </a:p>
                  </a:txBody>
                  <a:tcPr marL="91440" marR="91440">
                    <a:solidFill>
                      <a:srgbClr val="c0cde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소요단풍체 볼드 TTF"/>
                          <a:ea typeface="소요단풍체 볼드 TTF"/>
                        </a:rPr>
                        <a:t>SVR</a:t>
                      </a:r>
                      <a:endParaRPr lang="en-US" altLang="ko-KR" sz="1200">
                        <a:ea typeface="소요단풍체 볼드 TTF"/>
                      </a:endParaRPr>
                    </a:p>
                  </a:txBody>
                  <a:tcPr marL="91440" marR="91440">
                    <a:solidFill>
                      <a:srgbClr val="c0cde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sz="1200" cap="none" spc="0">
                          <a:solidFill>
                            <a:schemeClr val="tx1"/>
                          </a:solidFill>
                          <a:latin typeface="소요단풍체 볼드 TTF"/>
                          <a:ea typeface="소요단풍체 볼드 TTF"/>
                        </a:rPr>
                        <a:t>0.49707098</a:t>
                      </a:r>
                      <a:endParaRPr lang="en-US" altLang="ko-KR" sz="1200">
                        <a:ea typeface="소요단풍체 볼드 TTF"/>
                      </a:endParaRPr>
                    </a:p>
                  </a:txBody>
                  <a:tcPr marL="91440" marR="91440">
                    <a:solidFill>
                      <a:srgbClr val="c0cdef"/>
                    </a:solidFill>
                  </a:tcPr>
                </a:tc>
              </a:tr>
              <a:tr h="171527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소요단풍체 볼드 TTF"/>
                          <a:ea typeface="소요단풍체 볼드 TTF"/>
                        </a:rPr>
                        <a:t>롯데</a:t>
                      </a:r>
                      <a:endParaRPr lang="ko-KR" altLang="en-US" sz="1200">
                        <a:ea typeface="소요단풍체 볼드 TTF"/>
                      </a:endParaRPr>
                    </a:p>
                  </a:txBody>
                  <a:tcPr marL="91440" marR="91440">
                    <a:solidFill>
                      <a:srgbClr val="c0cde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소요단풍체 볼드 TTF"/>
                          <a:ea typeface="소요단풍체 볼드 TTF"/>
                        </a:rPr>
                        <a:t>0.471</a:t>
                      </a:r>
                      <a:endParaRPr lang="ko-KR" altLang="en-US" sz="1200">
                        <a:ea typeface="소요단풍체 볼드 TTF"/>
                      </a:endParaRPr>
                    </a:p>
                  </a:txBody>
                  <a:tcPr marL="91440" marR="91440">
                    <a:solidFill>
                      <a:srgbClr val="c0cde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소요단풍체 볼드 TTF"/>
                          <a:ea typeface="소요단풍체 볼드 TTF"/>
                        </a:rPr>
                        <a:t>0.471</a:t>
                      </a:r>
                      <a:endParaRPr lang="ko-KR" altLang="en-US" sz="1200">
                        <a:ea typeface="소요단풍체 볼드 TTF"/>
                      </a:endParaRPr>
                    </a:p>
                  </a:txBody>
                  <a:tcPr marL="91440" marR="91440">
                    <a:solidFill>
                      <a:srgbClr val="c0cde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소요단풍체 볼드 TTF"/>
                          <a:ea typeface="소요단풍체 볼드 TTF"/>
                        </a:rPr>
                        <a:t>8</a:t>
                      </a:r>
                      <a:endParaRPr lang="en-US" altLang="ko-KR" sz="1200">
                        <a:ea typeface="소요단풍체 볼드 TTF"/>
                      </a:endParaRPr>
                    </a:p>
                  </a:txBody>
                  <a:tcPr marL="91440" marR="91440">
                    <a:solidFill>
                      <a:srgbClr val="c0cde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소요단풍체 볼드 TTF"/>
                          <a:ea typeface="소요단풍체 볼드 TTF"/>
                        </a:rPr>
                        <a:t>XGBoost Regressor</a:t>
                      </a:r>
                      <a:endParaRPr lang="en-US" altLang="ko-KR" sz="1200">
                        <a:ea typeface="소요단풍체 볼드 TTF"/>
                      </a:endParaRPr>
                    </a:p>
                  </a:txBody>
                  <a:tcPr marL="91440" marR="91440">
                    <a:solidFill>
                      <a:srgbClr val="c0cde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sz="1200" cap="none" spc="0">
                          <a:solidFill>
                            <a:schemeClr val="tx1"/>
                          </a:solidFill>
                          <a:latin typeface="소요단풍체 볼드 TTF"/>
                          <a:ea typeface="소요단풍체 볼드 TTF"/>
                        </a:rPr>
                        <a:t>0.47182986</a:t>
                      </a:r>
                      <a:endParaRPr lang="en-US" altLang="ko-KR" sz="1200">
                        <a:ea typeface="소요단풍체 볼드 TTF"/>
                      </a:endParaRPr>
                    </a:p>
                  </a:txBody>
                  <a:tcPr marL="91440" marR="91440">
                    <a:solidFill>
                      <a:srgbClr val="c0cdef"/>
                    </a:solidFill>
                  </a:tcPr>
                </a:tc>
              </a:tr>
              <a:tr h="372126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소요단풍체 볼드 TTF"/>
                          <a:ea typeface="소요단풍체 볼드 TTF"/>
                        </a:rPr>
                        <a:t>KIA</a:t>
                      </a:r>
                      <a:endParaRPr lang="ko-KR" altLang="en-US" sz="1200">
                        <a:ea typeface="소요단풍체 볼드 TTF"/>
                      </a:endParaRPr>
                    </a:p>
                  </a:txBody>
                  <a:tcPr marL="91440" marR="91440">
                    <a:solidFill>
                      <a:srgbClr val="c0cde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소요단풍체 볼드 TTF"/>
                          <a:ea typeface="소요단풍체 볼드 TTF"/>
                        </a:rPr>
                        <a:t>0.613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a typeface="소요단풍체 볼드 TTF"/>
                      </a:endParaRPr>
                    </a:p>
                  </a:txBody>
                  <a:tcPr marL="91440" marR="91440">
                    <a:solidFill>
                      <a:srgbClr val="c0cde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소요단풍체 볼드 TTF"/>
                          <a:ea typeface="소요단풍체 볼드 TTF"/>
                        </a:rPr>
                        <a:t>0.613</a:t>
                      </a:r>
                      <a:endParaRPr lang="ko-KR" altLang="en-US" sz="1200">
                        <a:ea typeface="소요단풍체 볼드 TTF"/>
                      </a:endParaRPr>
                    </a:p>
                  </a:txBody>
                  <a:tcPr marL="91440" marR="91440">
                    <a:solidFill>
                      <a:srgbClr val="c0cde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소요단풍체 볼드 TTF"/>
                          <a:ea typeface="소요단풍체 볼드 TTF"/>
                        </a:rPr>
                        <a:t>7</a:t>
                      </a:r>
                      <a:endParaRPr lang="en-US" altLang="ko-KR" sz="1200">
                        <a:ea typeface="소요단풍체 볼드 TTF"/>
                      </a:endParaRPr>
                    </a:p>
                  </a:txBody>
                  <a:tcPr marL="91440" marR="91440">
                    <a:solidFill>
                      <a:srgbClr val="c0cde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소요단풍체 볼드 TTF"/>
                          <a:ea typeface="소요단풍체 볼드 TTF"/>
                        </a:rPr>
                        <a:t>Ridge Regression</a:t>
                      </a:r>
                      <a:endParaRPr lang="en-US" altLang="ko-KR" sz="1200">
                        <a:ea typeface="소요단풍체 볼드 TTF"/>
                      </a:endParaRPr>
                    </a:p>
                  </a:txBody>
                  <a:tcPr marL="91440" marR="91440">
                    <a:solidFill>
                      <a:srgbClr val="c0cde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sz="1200" cap="none" spc="0">
                          <a:solidFill>
                            <a:schemeClr val="tx1"/>
                          </a:solidFill>
                          <a:latin typeface="소요단풍체 볼드 TTF"/>
                          <a:ea typeface="소요단풍체 볼드 TTF"/>
                        </a:rPr>
                        <a:t>0.61301458</a:t>
                      </a:r>
                      <a:endParaRPr lang="en-US" altLang="ko-KR" sz="1200">
                        <a:ea typeface="소요단풍체 볼드 TTF"/>
                      </a:endParaRPr>
                    </a:p>
                  </a:txBody>
                  <a:tcPr marL="91440" marR="91440">
                    <a:solidFill>
                      <a:srgbClr val="c0cdef"/>
                    </a:solidFill>
                  </a:tcPr>
                </a:tc>
              </a:tr>
              <a:tr h="372126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소요단풍체 볼드 TTF"/>
                          <a:ea typeface="소요단풍체 볼드 TTF"/>
                        </a:rPr>
                        <a:t>두산</a:t>
                      </a:r>
                      <a:endParaRPr lang="ko-KR" altLang="en-US" sz="1200">
                        <a:ea typeface="소요단풍체 볼드 TTF"/>
                      </a:endParaRPr>
                    </a:p>
                  </a:txBody>
                  <a:tcPr marL="91440" marR="91440">
                    <a:solidFill>
                      <a:srgbClr val="c0cde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sz="1200" cap="none" spc="0">
                          <a:solidFill>
                            <a:schemeClr val="tx1"/>
                          </a:solidFill>
                          <a:latin typeface="소요단풍체 볼드 TTF"/>
                          <a:ea typeface="소요단풍체 볼드 TTF"/>
                        </a:rPr>
                        <a:t>0.530</a:t>
                      </a:r>
                      <a:endParaRPr lang="ko-KR" altLang="en-US" sz="1200">
                        <a:ea typeface="소요단풍체 볼드 TTF"/>
                      </a:endParaRPr>
                    </a:p>
                  </a:txBody>
                  <a:tcPr marL="91440" marR="91440">
                    <a:solidFill>
                      <a:srgbClr val="c0cde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en-US" altLang="ko-KR" sz="1200">
                          <a:latin typeface="소요단풍체 볼드 TTF"/>
                          <a:ea typeface="소요단풍체 볼드 TTF"/>
                        </a:rPr>
                        <a:t>0.521</a:t>
                      </a:r>
                      <a:endParaRPr lang="en-US" altLang="ko-KR" sz="1200">
                        <a:ea typeface="소요단풍체 볼드 TTF"/>
                      </a:endParaRPr>
                    </a:p>
                  </a:txBody>
                  <a:tcPr marL="91440" marR="91440">
                    <a:solidFill>
                      <a:srgbClr val="c0cde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소요단풍체 볼드 TTF"/>
                          <a:ea typeface="소요단풍체 볼드 TTF"/>
                        </a:rPr>
                        <a:t>7</a:t>
                      </a:r>
                      <a:endParaRPr lang="en-US" altLang="ko-KR" sz="1200">
                        <a:ea typeface="소요단풍체 볼드 TTF"/>
                      </a:endParaRPr>
                    </a:p>
                  </a:txBody>
                  <a:tcPr marL="91440" marR="91440">
                    <a:solidFill>
                      <a:srgbClr val="c0cde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소요단풍체 볼드 TTF"/>
                          <a:ea typeface="소요단풍체 볼드 TTF"/>
                        </a:rPr>
                        <a:t>Lasso Regression</a:t>
                      </a:r>
                      <a:endParaRPr lang="en-US" altLang="ko-KR" sz="1200">
                        <a:ea typeface="소요단풍체 볼드 TTF"/>
                      </a:endParaRPr>
                    </a:p>
                  </a:txBody>
                  <a:tcPr marL="91440" marR="91440">
                    <a:solidFill>
                      <a:srgbClr val="c0cde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sz="1200" cap="none" spc="0">
                          <a:solidFill>
                            <a:schemeClr val="tx1"/>
                          </a:solidFill>
                          <a:latin typeface="소요단풍체 볼드 TTF"/>
                          <a:ea typeface="소요단풍체 볼드 TTF"/>
                        </a:rPr>
                        <a:t>0.5309929</a:t>
                      </a:r>
                      <a:endParaRPr lang="en-US" altLang="ko-KR" sz="1200">
                        <a:ea typeface="소요단풍체 볼드 TTF"/>
                      </a:endParaRPr>
                    </a:p>
                  </a:txBody>
                  <a:tcPr marL="91440" marR="91440">
                    <a:solidFill>
                      <a:srgbClr val="c0cdef"/>
                    </a:solidFill>
                  </a:tcPr>
                </a:tc>
              </a:tr>
              <a:tr h="372126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소요단풍체 볼드 TTF"/>
                          <a:ea typeface="소요단풍체 볼드 TTF"/>
                        </a:rPr>
                        <a:t>KT</a:t>
                      </a:r>
                      <a:endParaRPr lang="ko-KR" altLang="en-US" sz="1200">
                        <a:ea typeface="소요단풍체 볼드 TTF"/>
                      </a:endParaRPr>
                    </a:p>
                  </a:txBody>
                  <a:tcPr marL="91440" marR="91440">
                    <a:solidFill>
                      <a:srgbClr val="c0cde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sz="1200" cap="none" spc="0">
                          <a:solidFill>
                            <a:schemeClr val="tx1"/>
                          </a:solidFill>
                          <a:latin typeface="소요단풍체 볼드 TTF"/>
                          <a:ea typeface="소요단풍체 볼드 TTF"/>
                        </a:rPr>
                        <a:t>0.502</a:t>
                      </a:r>
                      <a:endParaRPr lang="ko-KR" altLang="en-US" sz="1200">
                        <a:ea typeface="소요단풍체 볼드 TTF"/>
                      </a:endParaRPr>
                    </a:p>
                  </a:txBody>
                  <a:tcPr marL="91440" marR="91440">
                    <a:solidFill>
                      <a:srgbClr val="c0cde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en-US" altLang="ko-KR" sz="1200">
                          <a:latin typeface="소요단풍체 볼드 TTF"/>
                          <a:ea typeface="소요단풍체 볼드 TTF"/>
                        </a:rPr>
                        <a:t>0.507</a:t>
                      </a:r>
                      <a:endParaRPr lang="en-US" altLang="ko-KR" sz="1200">
                        <a:ea typeface="소요단풍체 볼드 TTF"/>
                      </a:endParaRPr>
                    </a:p>
                  </a:txBody>
                  <a:tcPr marL="91440" marR="91440">
                    <a:solidFill>
                      <a:srgbClr val="c0cde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소요단풍체 볼드 TTF"/>
                          <a:ea typeface="소요단풍체 볼드 TTF"/>
                        </a:rPr>
                        <a:t>7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a typeface="소요단풍체 볼드 TTF"/>
                      </a:endParaRPr>
                    </a:p>
                  </a:txBody>
                  <a:tcPr marL="91440" marR="91440">
                    <a:solidFill>
                      <a:srgbClr val="c0cde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소요단풍체 볼드 TTF"/>
                          <a:ea typeface="소요단풍체 볼드 TTF"/>
                        </a:rPr>
                        <a:t>Random Forest Regressor</a:t>
                      </a:r>
                      <a:endParaRPr lang="en-US" altLang="ko-KR" sz="1200">
                        <a:ea typeface="소요단풍체 볼드 TTF"/>
                      </a:endParaRPr>
                    </a:p>
                  </a:txBody>
                  <a:tcPr marL="91440" marR="91440">
                    <a:solidFill>
                      <a:srgbClr val="c0cde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sz="1200" cap="none" spc="0">
                          <a:solidFill>
                            <a:schemeClr val="tx1"/>
                          </a:solidFill>
                          <a:latin typeface="소요단풍체 볼드 TTF"/>
                          <a:ea typeface="소요단풍체 볼드 TTF"/>
                        </a:rPr>
                        <a:t>0.50267</a:t>
                      </a:r>
                      <a:endParaRPr lang="en-US" altLang="ko-KR" sz="1200">
                        <a:ea typeface="소요단풍체 볼드 TTF"/>
                      </a:endParaRPr>
                    </a:p>
                  </a:txBody>
                  <a:tcPr marL="91440" marR="91440">
                    <a:solidFill>
                      <a:srgbClr val="c0cdef"/>
                    </a:solidFill>
                  </a:tcPr>
                </a:tc>
              </a:tr>
              <a:tr h="372126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소요단풍체 볼드 TTF"/>
                          <a:ea typeface="소요단풍체 볼드 TTF"/>
                        </a:rPr>
                        <a:t>LG</a:t>
                      </a:r>
                      <a:endParaRPr lang="ko-KR" altLang="en-US" sz="1200">
                        <a:ea typeface="소요단풍체 볼드 TTF"/>
                      </a:endParaRPr>
                    </a:p>
                  </a:txBody>
                  <a:tcPr marL="91440" marR="91440">
                    <a:solidFill>
                      <a:srgbClr val="c0cde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sz="1200" cap="none" spc="0">
                          <a:solidFill>
                            <a:schemeClr val="tx1"/>
                          </a:solidFill>
                          <a:latin typeface="소요단풍체 볼드 TTF"/>
                          <a:ea typeface="소요단풍체 볼드 TTF"/>
                        </a:rPr>
                        <a:t>0.524</a:t>
                      </a:r>
                      <a:endParaRPr lang="ko-KR" altLang="en-US" sz="1200">
                        <a:ea typeface="소요단풍체 볼드 TTF"/>
                      </a:endParaRPr>
                    </a:p>
                  </a:txBody>
                  <a:tcPr marL="91440" marR="91440">
                    <a:solidFill>
                      <a:srgbClr val="c0cde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en-US" altLang="ko-KR" sz="1200">
                          <a:latin typeface="소요단풍체 볼드 TTF"/>
                          <a:ea typeface="소요단풍체 볼드 TTF"/>
                        </a:rPr>
                        <a:t>0.537</a:t>
                      </a:r>
                      <a:endParaRPr lang="en-US" altLang="ko-KR" sz="1200">
                        <a:ea typeface="소요단풍체 볼드 TTF"/>
                      </a:endParaRPr>
                    </a:p>
                  </a:txBody>
                  <a:tcPr marL="91440" marR="91440">
                    <a:solidFill>
                      <a:srgbClr val="c0cde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소요단풍체 볼드 TTF"/>
                          <a:ea typeface="소요단풍체 볼드 TTF"/>
                        </a:rPr>
                        <a:t>7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a typeface="소요단풍체 볼드 TTF"/>
                      </a:endParaRPr>
                    </a:p>
                  </a:txBody>
                  <a:tcPr marL="91440" marR="91440">
                    <a:solidFill>
                      <a:srgbClr val="c0cde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소요단풍체 볼드 TTF"/>
                          <a:ea typeface="소요단풍체 볼드 TTF"/>
                        </a:rPr>
                        <a:t>XGBoost Regressor</a:t>
                      </a:r>
                      <a:endParaRPr lang="en-US" altLang="ko-KR" sz="1200">
                        <a:ea typeface="소요단풍체 볼드 TTF"/>
                      </a:endParaRPr>
                    </a:p>
                  </a:txBody>
                  <a:tcPr marL="91440" marR="91440">
                    <a:solidFill>
                      <a:srgbClr val="c0cde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sz="1200" cap="none" spc="0">
                          <a:solidFill>
                            <a:schemeClr val="tx1"/>
                          </a:solidFill>
                          <a:latin typeface="소요단풍체 볼드 TTF"/>
                          <a:ea typeface="소요단풍체 볼드 TTF"/>
                        </a:rPr>
                        <a:t>0.5243471</a:t>
                      </a:r>
                      <a:endParaRPr lang="en-US" altLang="ko-KR" sz="1200">
                        <a:ea typeface="소요단풍체 볼드 TTF"/>
                      </a:endParaRPr>
                    </a:p>
                  </a:txBody>
                  <a:tcPr marL="91440" marR="91440">
                    <a:solidFill>
                      <a:srgbClr val="c0cdef"/>
                    </a:solidFill>
                  </a:tcPr>
                </a:tc>
              </a:tr>
              <a:tr h="528506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소요단풍체 볼드 TTF"/>
                          <a:ea typeface="소요단풍체 볼드 TTF"/>
                        </a:rPr>
                        <a:t>SSG</a:t>
                      </a:r>
                      <a:endParaRPr lang="ko-KR" altLang="en-US" sz="1200">
                        <a:ea typeface="소요단풍체 볼드 TTF"/>
                      </a:endParaRPr>
                    </a:p>
                  </a:txBody>
                  <a:tcPr marL="91440" marR="91440">
                    <a:solidFill>
                      <a:srgbClr val="c0cde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소요단풍체 볼드 TTF"/>
                          <a:ea typeface="소요단풍체 볼드 TTF"/>
                        </a:rPr>
                        <a:t>0.502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a typeface="소요단풍체 볼드 TTF"/>
                      </a:endParaRPr>
                    </a:p>
                  </a:txBody>
                  <a:tcPr marL="91440" marR="91440">
                    <a:solidFill>
                      <a:srgbClr val="c0cde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 sz="1200">
                          <a:latin typeface="소요단풍체 볼드 TTF"/>
                          <a:ea typeface="소요단풍체 볼드 TTF"/>
                        </a:rPr>
                        <a:t>0.507</a:t>
                      </a:r>
                      <a:endParaRPr lang="en-US" altLang="ko-KR" sz="1200">
                        <a:ea typeface="소요단풍체 볼드 TTF"/>
                      </a:endParaRPr>
                    </a:p>
                  </a:txBody>
                  <a:tcPr marL="91440" marR="91440">
                    <a:solidFill>
                      <a:srgbClr val="c0cde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소요단풍체 볼드 TTF"/>
                          <a:ea typeface="소요단풍체 볼드 TTF"/>
                        </a:rPr>
                        <a:t>8</a:t>
                      </a:r>
                      <a:endParaRPr lang="en-US" altLang="ko-KR" sz="1200" b="1">
                        <a:solidFill>
                          <a:srgbClr val="3057b9"/>
                        </a:solidFill>
                        <a:effectLst>
                          <a:outerShdw blurRad="76200" dist="76200" dir="2700000" algn="ctr" rotWithShape="0">
                            <a:srgbClr val="000000">
                              <a:alpha val="50000"/>
                            </a:srgbClr>
                          </a:outerShdw>
                        </a:effectLst>
                        <a:ea typeface="소요단풍체 볼드 TTF"/>
                      </a:endParaRPr>
                    </a:p>
                  </a:txBody>
                  <a:tcPr marL="91440" marR="91440">
                    <a:solidFill>
                      <a:srgbClr val="c0cde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소요단풍체 볼드 TTF"/>
                          <a:ea typeface="소요단풍체 볼드 TTF"/>
                        </a:rPr>
                        <a:t>Lasso Regression</a:t>
                      </a:r>
                      <a:endParaRPr lang="en-US" altLang="ko-KR" sz="1200" b="1">
                        <a:solidFill>
                          <a:srgbClr val="3057b9"/>
                        </a:solidFill>
                        <a:effectLst>
                          <a:outerShdw blurRad="76200" dist="76200" dir="2700000" algn="ctr" rotWithShape="0">
                            <a:srgbClr val="000000">
                              <a:alpha val="50000"/>
                            </a:srgbClr>
                          </a:outerShdw>
                        </a:effectLst>
                        <a:ea typeface="소요단풍체 볼드 TTF"/>
                      </a:endParaRPr>
                    </a:p>
                  </a:txBody>
                  <a:tcPr marL="91440" marR="91440">
                    <a:solidFill>
                      <a:srgbClr val="c0cde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sz="1200" cap="none" spc="0">
                          <a:solidFill>
                            <a:schemeClr val="tx1"/>
                          </a:solidFill>
                          <a:latin typeface="소요단풍체 볼드 TTF"/>
                          <a:ea typeface="소요단풍체 볼드 TTF"/>
                        </a:rPr>
                        <a:t>0.50208657</a:t>
                      </a:r>
                      <a:endParaRPr lang="en-US" altLang="ko-KR" sz="1200" b="1">
                        <a:solidFill>
                          <a:srgbClr val="3057b9"/>
                        </a:solidFill>
                        <a:effectLst>
                          <a:outerShdw blurRad="76200" dist="76200" dir="2700000" algn="ctr" rotWithShape="0">
                            <a:srgbClr val="000000">
                              <a:alpha val="50000"/>
                            </a:srgbClr>
                          </a:outerShdw>
                        </a:effectLst>
                        <a:ea typeface="소요단풍체 볼드 TTF"/>
                      </a:endParaRPr>
                    </a:p>
                  </a:txBody>
                  <a:tcPr marL="91440" marR="91440">
                    <a:solidFill>
                      <a:srgbClr val="c0cdef"/>
                    </a:solidFill>
                  </a:tcPr>
                </a:tc>
              </a:tr>
              <a:tr h="372126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소요단풍체 볼드 TTF"/>
                          <a:ea typeface="소요단풍체 볼드 TTF"/>
                        </a:rPr>
                        <a:t>한화</a:t>
                      </a:r>
                      <a:endParaRPr lang="ko-KR" altLang="en-US" sz="1200">
                        <a:ea typeface="소요단풍체 볼드 TTF"/>
                      </a:endParaRPr>
                    </a:p>
                  </a:txBody>
                  <a:tcPr marL="91440" marR="91440">
                    <a:solidFill>
                      <a:srgbClr val="c0cde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소요단풍체 볼드 TTF"/>
                          <a:ea typeface="소요단풍체 볼드 TTF"/>
                        </a:rPr>
                        <a:t>0.443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a typeface="소요단풍체 볼드 TTF"/>
                      </a:endParaRPr>
                    </a:p>
                  </a:txBody>
                  <a:tcPr marL="91440" marR="91440">
                    <a:solidFill>
                      <a:srgbClr val="c0cde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 sz="1200">
                          <a:latin typeface="소요단풍체 볼드 TTF"/>
                          <a:ea typeface="소요단풍체 볼드 TTF"/>
                        </a:rPr>
                        <a:t>0.465</a:t>
                      </a:r>
                      <a:endParaRPr lang="en-US" altLang="ko-KR" sz="1200">
                        <a:ea typeface="소요단풍체 볼드 TTF"/>
                      </a:endParaRPr>
                    </a:p>
                  </a:txBody>
                  <a:tcPr marL="91440" marR="91440">
                    <a:solidFill>
                      <a:srgbClr val="c0cde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소요단풍체 볼드 TTF"/>
                          <a:ea typeface="소요단풍체 볼드 TTF"/>
                        </a:rPr>
                        <a:t>8</a:t>
                      </a:r>
                      <a:endParaRPr lang="en-US" altLang="ko-KR" sz="1200">
                        <a:ea typeface="소요단풍체 볼드 TTF"/>
                      </a:endParaRPr>
                    </a:p>
                  </a:txBody>
                  <a:tcPr marL="91440" marR="91440">
                    <a:solidFill>
                      <a:srgbClr val="c0cde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소요단풍체 볼드 TTF"/>
                          <a:ea typeface="소요단풍체 볼드 TTF"/>
                        </a:rPr>
                        <a:t>Lasso Regression</a:t>
                      </a:r>
                      <a:endParaRPr lang="en-US" altLang="ko-KR" sz="1200">
                        <a:ea typeface="소요단풍체 볼드 TTF"/>
                      </a:endParaRPr>
                    </a:p>
                  </a:txBody>
                  <a:tcPr marL="91440" marR="91440">
                    <a:solidFill>
                      <a:srgbClr val="c0cde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sz="1200" cap="none" spc="0">
                          <a:solidFill>
                            <a:schemeClr val="tx1"/>
                          </a:solidFill>
                          <a:latin typeface="소요단풍체 볼드 TTF"/>
                          <a:ea typeface="소요단풍체 볼드 TTF"/>
                        </a:rPr>
                        <a:t>0.43876972</a:t>
                      </a:r>
                      <a:endParaRPr lang="en-US" altLang="ko-KR" sz="1200">
                        <a:ea typeface="소요단풍체 볼드 TTF"/>
                      </a:endParaRPr>
                    </a:p>
                  </a:txBody>
                  <a:tcPr marL="91440" marR="91440">
                    <a:solidFill>
                      <a:srgbClr val="c0cdef"/>
                    </a:solidFill>
                  </a:tcPr>
                </a:tc>
              </a:tr>
              <a:tr h="372126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소요단풍체 볼드 TTF"/>
                          <a:ea typeface="소요단풍체 볼드 TTF"/>
                        </a:rPr>
                        <a:t>NC</a:t>
                      </a:r>
                      <a:endParaRPr lang="ko-KR" altLang="en-US" sz="1200">
                        <a:ea typeface="소요단풍체 볼드 TTF"/>
                      </a:endParaRPr>
                    </a:p>
                  </a:txBody>
                  <a:tcPr marL="91440" marR="91440">
                    <a:solidFill>
                      <a:srgbClr val="c0cde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소요단풍체 볼드 TTF"/>
                          <a:ea typeface="소요단풍체 볼드 TTF"/>
                        </a:rPr>
                        <a:t>0.483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a typeface="소요단풍체 볼드 TTF"/>
                      </a:endParaRPr>
                    </a:p>
                  </a:txBody>
                  <a:tcPr marL="91440" marR="91440">
                    <a:solidFill>
                      <a:srgbClr val="c0cde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 sz="1200">
                          <a:latin typeface="소요단풍체 볼드 TTF"/>
                          <a:ea typeface="소요단풍체 볼드 TTF"/>
                        </a:rPr>
                        <a:t>0.430</a:t>
                      </a:r>
                      <a:endParaRPr lang="en-US" altLang="ko-KR" sz="1200">
                        <a:ea typeface="소요단풍체 볼드 TTF"/>
                      </a:endParaRPr>
                    </a:p>
                  </a:txBody>
                  <a:tcPr marL="91440" marR="91440">
                    <a:solidFill>
                      <a:srgbClr val="c0cde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소요단풍체 볼드 TTF"/>
                          <a:ea typeface="소요단풍체 볼드 TTF"/>
                        </a:rPr>
                        <a:t>9</a:t>
                      </a:r>
                      <a:endParaRPr lang="en-US" altLang="ko-KR" sz="1200" b="1">
                        <a:solidFill>
                          <a:srgbClr val="3057b9"/>
                        </a:solidFill>
                        <a:effectLst>
                          <a:outerShdw blurRad="76200" dist="76200" dir="2700000" algn="ctr" rotWithShape="0">
                            <a:srgbClr val="000000">
                              <a:alpha val="50000"/>
                            </a:srgbClr>
                          </a:outerShdw>
                        </a:effectLst>
                        <a:ea typeface="소요단풍체 볼드 TTF"/>
                      </a:endParaRPr>
                    </a:p>
                  </a:txBody>
                  <a:tcPr marL="91440" marR="91440">
                    <a:solidFill>
                      <a:srgbClr val="c0cde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소요단풍체 볼드 TTF"/>
                          <a:ea typeface="소요단풍체 볼드 TTF"/>
                        </a:rPr>
                        <a:t>Lasso Regression</a:t>
                      </a:r>
                      <a:endParaRPr lang="en-US" altLang="ko-KR" sz="1200" b="1">
                        <a:solidFill>
                          <a:srgbClr val="3057b9"/>
                        </a:solidFill>
                        <a:effectLst>
                          <a:outerShdw blurRad="76200" dist="76200" dir="2700000" algn="ctr" rotWithShape="0">
                            <a:srgbClr val="000000">
                              <a:alpha val="50000"/>
                            </a:srgbClr>
                          </a:outerShdw>
                        </a:effectLst>
                        <a:ea typeface="소요단풍체 볼드 TTF"/>
                      </a:endParaRPr>
                    </a:p>
                  </a:txBody>
                  <a:tcPr marL="91440" marR="91440">
                    <a:solidFill>
                      <a:srgbClr val="c0cde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sz="1200" cap="none" spc="0">
                          <a:solidFill>
                            <a:schemeClr val="tx1"/>
                          </a:solidFill>
                          <a:latin typeface="소요단풍체 볼드 TTF"/>
                          <a:ea typeface="소요단풍체 볼드 TTF"/>
                        </a:rPr>
                        <a:t>0.48391857</a:t>
                      </a:r>
                      <a:endParaRPr lang="en-US" altLang="ko-KR" sz="1200" b="1">
                        <a:solidFill>
                          <a:srgbClr val="3057b9"/>
                        </a:solidFill>
                        <a:effectLst>
                          <a:outerShdw blurRad="76200" dist="76200" dir="2700000" algn="ctr" rotWithShape="0">
                            <a:srgbClr val="000000">
                              <a:alpha val="50000"/>
                            </a:srgbClr>
                          </a:outerShdw>
                        </a:effectLst>
                        <a:ea typeface="소요단풍체 볼드 TTF"/>
                      </a:endParaRPr>
                    </a:p>
                  </a:txBody>
                  <a:tcPr marL="91440" marR="91440">
                    <a:solidFill>
                      <a:srgbClr val="c0cdef"/>
                    </a:solidFill>
                  </a:tcPr>
                </a:tc>
              </a:tr>
              <a:tr h="372126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소요단풍체 볼드 TTF"/>
                          <a:ea typeface="소요단풍체 볼드 TTF"/>
                        </a:rPr>
                        <a:t>키움</a:t>
                      </a:r>
                      <a:endParaRPr lang="ko-KR" altLang="en-US" sz="1200">
                        <a:ea typeface="소요단풍체 볼드 TTF"/>
                      </a:endParaRPr>
                    </a:p>
                  </a:txBody>
                  <a:tcPr marL="91440" marR="91440">
                    <a:solidFill>
                      <a:srgbClr val="c0cde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소요단풍체 볼드 TTF"/>
                          <a:ea typeface="소요단풍체 볼드 TTF"/>
                        </a:rPr>
                        <a:t>0.397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a typeface="소요단풍체 볼드 TTF"/>
                      </a:endParaRPr>
                    </a:p>
                  </a:txBody>
                  <a:tcPr marL="91440" marR="91440">
                    <a:solidFill>
                      <a:srgbClr val="c0cde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 sz="1200">
                          <a:latin typeface="소요단풍체 볼드 TTF"/>
                          <a:ea typeface="소요단풍체 볼드 TTF"/>
                        </a:rPr>
                        <a:t>0.403</a:t>
                      </a:r>
                      <a:endParaRPr lang="en-US" altLang="ko-KR" sz="1200">
                        <a:ea typeface="소요단풍체 볼드 TTF"/>
                      </a:endParaRPr>
                    </a:p>
                  </a:txBody>
                  <a:tcPr marL="91440" marR="91440">
                    <a:solidFill>
                      <a:srgbClr val="c0cde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소요단풍체 볼드 TTF"/>
                          <a:ea typeface="소요단풍체 볼드 TTF"/>
                        </a:rPr>
                        <a:t>9</a:t>
                      </a:r>
                      <a:endParaRPr lang="en-US" altLang="ko-KR" sz="1200" b="1">
                        <a:solidFill>
                          <a:schemeClr val="dk1"/>
                        </a:solidFill>
                        <a:effectLst/>
                        <a:ea typeface="소요단풍체 볼드 TTF"/>
                      </a:endParaRPr>
                    </a:p>
                  </a:txBody>
                  <a:tcPr marL="91440" marR="91440">
                    <a:solidFill>
                      <a:srgbClr val="c0cde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소요단풍체 볼드 TTF"/>
                          <a:ea typeface="소요단풍체 볼드 TTF"/>
                        </a:rPr>
                        <a:t>Ridge Regression</a:t>
                      </a:r>
                      <a:endParaRPr lang="en-US" altLang="ko-KR" sz="1200" b="1">
                        <a:solidFill>
                          <a:schemeClr val="dk1"/>
                        </a:solidFill>
                        <a:effectLst/>
                        <a:ea typeface="소요단풍체 볼드 TTF"/>
                      </a:endParaRPr>
                    </a:p>
                  </a:txBody>
                  <a:tcPr marL="91440" marR="91440">
                    <a:solidFill>
                      <a:srgbClr val="c0cde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sz="1200" cap="none" spc="0">
                          <a:solidFill>
                            <a:schemeClr val="tx1"/>
                          </a:solidFill>
                          <a:latin typeface="소요단풍체 볼드 TTF"/>
                          <a:ea typeface="소요단풍체 볼드 TTF"/>
                        </a:rPr>
                        <a:t>0.39790202</a:t>
                      </a:r>
                      <a:endParaRPr lang="en-US" altLang="ko-KR" sz="1200" b="1">
                        <a:solidFill>
                          <a:schemeClr val="dk1"/>
                        </a:solidFill>
                        <a:effectLst/>
                        <a:ea typeface="소요단풍체 볼드 TTF"/>
                      </a:endParaRPr>
                    </a:p>
                  </a:txBody>
                  <a:tcPr marL="91440" marR="91440">
                    <a:solidFill>
                      <a:srgbClr val="c0cdef"/>
                    </a:solidFill>
                  </a:tcPr>
                </a:tc>
              </a:tr>
            </a:tbl>
          </a:graphicData>
        </a:graphic>
      </p:graphicFrame>
      <p:sp>
        <p:nvSpPr>
          <p:cNvPr id="99" name=""/>
          <p:cNvSpPr txBox="1"/>
          <p:nvPr/>
        </p:nvSpPr>
        <p:spPr>
          <a:xfrm>
            <a:off x="565474" y="364787"/>
            <a:ext cx="6096000" cy="3000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 b="1">
                <a:solidFill>
                  <a:srgbClr val="faf3db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감탄로드감탄체 TTF"/>
                <a:ea typeface="감탄로드감탄체 TTF"/>
              </a:rPr>
              <a:t>Data analysis Project</a:t>
            </a:r>
            <a:endParaRPr lang="ko-KR" altLang="en-US" sz="1400" b="1">
              <a:solidFill>
                <a:srgbClr val="faf3db"/>
              </a:solidFill>
              <a:latin typeface="감탄로드감탄체 TTF"/>
              <a:ea typeface="감탄로드감탄체 TTF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afba9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06400" y="355600"/>
            <a:ext cx="2489200" cy="42333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 rot="5400000">
            <a:off x="3225951" y="-2139712"/>
            <a:ext cx="5740097" cy="113792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50333" y="1710266"/>
            <a:ext cx="11091334" cy="8466"/>
          </a:xfrm>
          <a:prstGeom prst="rect">
            <a:avLst/>
          </a:prstGeom>
        </p:spPr>
      </p:pic>
      <p:sp>
        <p:nvSpPr>
          <p:cNvPr id="36" name="TextBox 27"/>
          <p:cNvSpPr txBox="1"/>
          <p:nvPr/>
        </p:nvSpPr>
        <p:spPr>
          <a:xfrm>
            <a:off x="762000" y="973666"/>
            <a:ext cx="9169400" cy="6604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103749"/>
              </a:lnSpc>
              <a:defRPr/>
            </a:pPr>
            <a:r>
              <a:rPr lang="en-US" altLang="ko-KR" sz="3600" b="1" i="0" u="none" strike="noStrike">
                <a:solidFill>
                  <a:srgbClr val="212121"/>
                </a:solidFill>
                <a:latin typeface="소요단풍체 볼드 TTF"/>
                <a:ea typeface="소요단풍체 볼드 TTF"/>
              </a:rPr>
              <a:t>5)</a:t>
            </a:r>
            <a:r>
              <a:rPr lang="ko-KR" altLang="en-US" sz="3600" b="1" i="0" u="none" strike="noStrike">
                <a:solidFill>
                  <a:srgbClr val="212121"/>
                </a:solidFill>
                <a:latin typeface="소요단풍체 볼드 TTF"/>
                <a:ea typeface="소요단풍체 볼드 TTF"/>
              </a:rPr>
              <a:t> 모델 적용 및 결과 분석</a:t>
            </a:r>
            <a:endParaRPr lang="ko-KR" altLang="en-US" sz="3600" b="1" i="0" u="none" strike="noStrike">
              <a:solidFill>
                <a:srgbClr val="212121"/>
              </a:solidFill>
              <a:latin typeface="소요단풍체 볼드 TTF"/>
              <a:ea typeface="소요단풍체 볼드 TTF"/>
            </a:endParaRPr>
          </a:p>
        </p:txBody>
      </p:sp>
      <p:sp>
        <p:nvSpPr>
          <p:cNvPr id="96" name=""/>
          <p:cNvSpPr txBox="1"/>
          <p:nvPr/>
        </p:nvSpPr>
        <p:spPr>
          <a:xfrm>
            <a:off x="3189512" y="1810312"/>
            <a:ext cx="6134880" cy="359483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en-US" altLang="ko-KR">
                <a:solidFill>
                  <a:srgbClr val="595959"/>
                </a:solidFill>
                <a:latin typeface="휴먼둥근헤드라인"/>
                <a:ea typeface="휴먼둥근헤드라인"/>
              </a:rPr>
              <a:t>&lt;</a:t>
            </a:r>
            <a:r>
              <a:rPr lang="ko-KR" altLang="en-US">
                <a:solidFill>
                  <a:srgbClr val="595959"/>
                </a:solidFill>
                <a:latin typeface="휴먼둥근헤드라인"/>
                <a:ea typeface="휴먼둥근헤드라인"/>
              </a:rPr>
              <a:t>그림</a:t>
            </a:r>
            <a:r>
              <a:rPr lang="en-US" altLang="ko-KR">
                <a:solidFill>
                  <a:srgbClr val="595959"/>
                </a:solidFill>
                <a:latin typeface="휴먼둥근헤드라인"/>
                <a:ea typeface="휴먼둥근헤드라인"/>
              </a:rPr>
              <a:t>&gt;</a:t>
            </a:r>
            <a:r>
              <a:rPr lang="ko-KR" altLang="en-US">
                <a:solidFill>
                  <a:srgbClr val="595959"/>
                </a:solidFill>
                <a:latin typeface="휴먼둥근헤드라인"/>
                <a:ea typeface="휴먼둥근헤드라인"/>
              </a:rPr>
              <a:t>변인 추가후 </a:t>
            </a:r>
            <a:r>
              <a:rPr>
                <a:solidFill>
                  <a:srgbClr val="595959"/>
                </a:solidFill>
                <a:latin typeface="휴먼둥근헤드라인"/>
                <a:ea typeface="휴먼둥근헤드라인"/>
              </a:rPr>
              <a:t>팀별 예측 승률과 실제 승률 비교</a:t>
            </a:r>
            <a:endParaRPr>
              <a:solidFill>
                <a:srgbClr val="595959"/>
              </a:solidFill>
              <a:latin typeface="휴먼둥근헤드라인"/>
              <a:ea typeface="휴먼둥근헤드라인"/>
            </a:endParaRPr>
          </a:p>
        </p:txBody>
      </p:sp>
      <p:pic>
        <p:nvPicPr>
          <p:cNvPr id="99" name="그림 4" descr="텍스트, 스크린샷, 라인, 도표이(가) 표시된 사진  자동 생성된 설명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943900" y="2355909"/>
            <a:ext cx="8304199" cy="3812864"/>
          </a:xfrm>
          <a:prstGeom prst="rect">
            <a:avLst/>
          </a:prstGeom>
        </p:spPr>
      </p:pic>
      <p:sp>
        <p:nvSpPr>
          <p:cNvPr id="100" name=""/>
          <p:cNvSpPr/>
          <p:nvPr/>
        </p:nvSpPr>
        <p:spPr>
          <a:xfrm>
            <a:off x="2025781" y="2251008"/>
            <a:ext cx="8246058" cy="3876869"/>
          </a:xfrm>
          <a:prstGeom prst="rect">
            <a:avLst/>
          </a:prstGeom>
          <a:noFill/>
          <a:ln w="38100">
            <a:solidFill>
              <a:schemeClr val="accent3"/>
            </a:solidFill>
            <a:prstDash val="sysDash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1" name=""/>
          <p:cNvSpPr txBox="1"/>
          <p:nvPr/>
        </p:nvSpPr>
        <p:spPr>
          <a:xfrm>
            <a:off x="565474" y="364787"/>
            <a:ext cx="6096000" cy="3000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 b="1">
                <a:solidFill>
                  <a:srgbClr val="faf3db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감탄로드감탄체 TTF"/>
                <a:ea typeface="감탄로드감탄체 TTF"/>
              </a:rPr>
              <a:t>Data analysis Project</a:t>
            </a:r>
            <a:endParaRPr lang="ko-KR" altLang="en-US" sz="1400" b="1">
              <a:solidFill>
                <a:srgbClr val="faf3db"/>
              </a:solidFill>
              <a:latin typeface="감탄로드감탄체 TTF"/>
              <a:ea typeface="감탄로드감탄체 TTF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afba9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06400" y="355600"/>
            <a:ext cx="2489200" cy="42333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 rot="5400000">
            <a:off x="3225951" y="-2139712"/>
            <a:ext cx="5740097" cy="113792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50333" y="1710266"/>
            <a:ext cx="11091334" cy="8466"/>
          </a:xfrm>
          <a:prstGeom prst="rect">
            <a:avLst/>
          </a:prstGeom>
        </p:spPr>
      </p:pic>
      <p:sp>
        <p:nvSpPr>
          <p:cNvPr id="36" name="TextBox 27"/>
          <p:cNvSpPr txBox="1"/>
          <p:nvPr/>
        </p:nvSpPr>
        <p:spPr>
          <a:xfrm>
            <a:off x="762000" y="973666"/>
            <a:ext cx="9169400" cy="6604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103749"/>
              </a:lnSpc>
              <a:defRPr/>
            </a:pPr>
            <a:r>
              <a:rPr lang="en-US" altLang="ko-KR" sz="3600" b="1" i="0" u="none" strike="noStrike">
                <a:solidFill>
                  <a:srgbClr val="212121"/>
                </a:solidFill>
                <a:latin typeface="소요단풍체 볼드 TTF"/>
                <a:ea typeface="소요단풍체 볼드 TTF"/>
              </a:rPr>
              <a:t>5)</a:t>
            </a:r>
            <a:r>
              <a:rPr lang="ko-KR" altLang="en-US" sz="3600" b="1" i="0" u="none" strike="noStrike">
                <a:solidFill>
                  <a:srgbClr val="212121"/>
                </a:solidFill>
                <a:latin typeface="소요단풍체 볼드 TTF"/>
                <a:ea typeface="소요단풍체 볼드 TTF"/>
              </a:rPr>
              <a:t> 모델 적용 및 결과 분석</a:t>
            </a:r>
            <a:endParaRPr lang="ko-KR" altLang="en-US" sz="3600" b="1" i="0" u="none" strike="noStrike">
              <a:solidFill>
                <a:srgbClr val="212121"/>
              </a:solidFill>
              <a:latin typeface="소요단풍체 볼드 TTF"/>
              <a:ea typeface="소요단풍체 볼드 TTF"/>
            </a:endParaRPr>
          </a:p>
        </p:txBody>
      </p:sp>
      <p:sp>
        <p:nvSpPr>
          <p:cNvPr id="96" name=""/>
          <p:cNvSpPr txBox="1"/>
          <p:nvPr/>
        </p:nvSpPr>
        <p:spPr>
          <a:xfrm>
            <a:off x="3036917" y="1810312"/>
            <a:ext cx="4803324" cy="359483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en-US" altLang="ko-KR">
                <a:solidFill>
                  <a:srgbClr val="595959"/>
                </a:solidFill>
                <a:latin typeface="휴먼둥근헤드라인"/>
                <a:ea typeface="휴먼둥근헤드라인"/>
              </a:rPr>
              <a:t>&lt;</a:t>
            </a:r>
            <a:r>
              <a:rPr lang="ko-KR" altLang="en-US">
                <a:solidFill>
                  <a:srgbClr val="595959"/>
                </a:solidFill>
                <a:latin typeface="휴먼둥근헤드라인"/>
                <a:ea typeface="휴먼둥근헤드라인"/>
              </a:rPr>
              <a:t>그림</a:t>
            </a:r>
            <a:r>
              <a:rPr lang="en-US" altLang="ko-KR">
                <a:solidFill>
                  <a:srgbClr val="595959"/>
                </a:solidFill>
                <a:latin typeface="휴먼둥근헤드라인"/>
                <a:ea typeface="휴먼둥근헤드라인"/>
              </a:rPr>
              <a:t>&gt;</a:t>
            </a:r>
            <a:r>
              <a:rPr lang="ko-KR" altLang="en-US">
                <a:solidFill>
                  <a:srgbClr val="595959"/>
                </a:solidFill>
                <a:latin typeface="휴먼둥근헤드라인"/>
                <a:ea typeface="휴먼둥근헤드라인"/>
              </a:rPr>
              <a:t>변인 추가</a:t>
            </a:r>
            <a:r>
              <a:rPr lang="en-US" altLang="ko-KR">
                <a:solidFill>
                  <a:srgbClr val="595959"/>
                </a:solidFill>
                <a:latin typeface="휴먼둥근헤드라인"/>
                <a:ea typeface="휴먼둥근헤드라인"/>
              </a:rPr>
              <a:t> </a:t>
            </a:r>
            <a:r>
              <a:rPr lang="ko-KR" altLang="en-US">
                <a:solidFill>
                  <a:srgbClr val="595959"/>
                </a:solidFill>
                <a:latin typeface="휴먼둥근헤드라인"/>
                <a:ea typeface="휴먼둥근헤드라인"/>
              </a:rPr>
              <a:t>전후의 평균 오차 비교</a:t>
            </a:r>
            <a:endParaRPr lang="ko-KR" altLang="en-US">
              <a:solidFill>
                <a:srgbClr val="595959"/>
              </a:solidFill>
              <a:latin typeface="휴먼둥근헤드라인"/>
              <a:ea typeface="휴먼둥근헤드라인"/>
            </a:endParaRPr>
          </a:p>
        </p:txBody>
      </p:sp>
      <p:sp>
        <p:nvSpPr>
          <p:cNvPr id="100" name=""/>
          <p:cNvSpPr/>
          <p:nvPr/>
        </p:nvSpPr>
        <p:spPr>
          <a:xfrm>
            <a:off x="787530" y="2251008"/>
            <a:ext cx="8178023" cy="3876869"/>
          </a:xfrm>
          <a:prstGeom prst="rect">
            <a:avLst/>
          </a:prstGeom>
          <a:noFill/>
          <a:ln w="38100">
            <a:solidFill>
              <a:schemeClr val="accent3"/>
            </a:solidFill>
            <a:prstDash val="sysDash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4" name=""/>
          <p:cNvSpPr txBox="1"/>
          <p:nvPr/>
        </p:nvSpPr>
        <p:spPr>
          <a:xfrm>
            <a:off x="3568959" y="5975479"/>
            <a:ext cx="246756" cy="366266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endParaRPr lang="ko-KR" altLang="en-US"/>
          </a:p>
        </p:txBody>
      </p:sp>
      <p:pic>
        <p:nvPicPr>
          <p:cNvPr id="105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035883" y="2337713"/>
            <a:ext cx="7702824" cy="3348900"/>
          </a:xfrm>
          <a:prstGeom prst="rect">
            <a:avLst/>
          </a:prstGeom>
        </p:spPr>
      </p:pic>
      <p:sp>
        <p:nvSpPr>
          <p:cNvPr id="106" name=""/>
          <p:cNvSpPr txBox="1"/>
          <p:nvPr/>
        </p:nvSpPr>
        <p:spPr>
          <a:xfrm>
            <a:off x="2474555" y="5722775"/>
            <a:ext cx="1417360" cy="367626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>
                <a:solidFill>
                  <a:srgbClr val="595959"/>
                </a:solidFill>
                <a:latin typeface="소요단풍체 볼드 TTF"/>
                <a:ea typeface="소요단풍체 볼드 TTF"/>
              </a:rPr>
              <a:t>변인 추가 전</a:t>
            </a:r>
            <a:endParaRPr lang="ko-KR" altLang="en-US">
              <a:solidFill>
                <a:srgbClr val="595959"/>
              </a:solidFill>
              <a:ea typeface="소요단풍체 볼드 TTF"/>
            </a:endParaRPr>
          </a:p>
        </p:txBody>
      </p:sp>
      <p:sp>
        <p:nvSpPr>
          <p:cNvPr id="107" name=""/>
          <p:cNvSpPr txBox="1"/>
          <p:nvPr/>
        </p:nvSpPr>
        <p:spPr>
          <a:xfrm>
            <a:off x="6307686" y="5671068"/>
            <a:ext cx="1474704" cy="3676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b="1">
                <a:solidFill>
                  <a:srgbClr val="595959"/>
                </a:solidFill>
                <a:latin typeface="소요단풍체 볼드 TTF"/>
                <a:ea typeface="소요단풍체 볼드 TTF"/>
              </a:rPr>
              <a:t>변인 추가 후</a:t>
            </a:r>
            <a:endParaRPr lang="ko-KR" altLang="en-US" b="1">
              <a:solidFill>
                <a:srgbClr val="595959"/>
              </a:solidFill>
              <a:ea typeface="소요단풍체 볼드 TTF"/>
            </a:endParaRPr>
          </a:p>
        </p:txBody>
      </p:sp>
      <p:sp>
        <p:nvSpPr>
          <p:cNvPr id="110" name=""/>
          <p:cNvSpPr/>
          <p:nvPr/>
        </p:nvSpPr>
        <p:spPr>
          <a:xfrm>
            <a:off x="9252922" y="2705683"/>
            <a:ext cx="2365310" cy="2777283"/>
          </a:xfrm>
          <a:prstGeom prst="rect">
            <a:avLst/>
          </a:prstGeom>
          <a:solidFill>
            <a:srgbClr val="d1dfb3"/>
          </a:solidFill>
          <a:ln>
            <a:solidFill>
              <a:schemeClr val="lt1"/>
            </a:solidFill>
          </a:ln>
          <a:effectLst>
            <a:softEdge rad="127000"/>
          </a:effectLst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lnSpc>
                <a:spcPct val="100000"/>
              </a:lnSpc>
              <a:defRPr/>
            </a:pPr>
            <a:endParaRPr lang="en-US" altLang="ko-KR" b="1">
              <a:solidFill>
                <a:srgbClr val="808080"/>
              </a:solidFill>
              <a:latin typeface="맑은 고딕"/>
            </a:endParaRPr>
          </a:p>
        </p:txBody>
      </p:sp>
      <p:sp>
        <p:nvSpPr>
          <p:cNvPr id="108" name="TextBox 5"/>
          <p:cNvSpPr txBox="1"/>
          <p:nvPr/>
        </p:nvSpPr>
        <p:spPr>
          <a:xfrm>
            <a:off x="9395726" y="3268240"/>
            <a:ext cx="2083624" cy="15780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400">
                <a:solidFill>
                  <a:srgbClr val="808080"/>
                </a:solidFill>
                <a:latin typeface="소요단풍체 볼드 TTF"/>
                <a:ea typeface="소요단풍체 볼드 TTF"/>
              </a:rPr>
              <a:t>예측승률 과 실제승률의 편차가 적었음</a:t>
            </a:r>
            <a:endParaRPr lang="ko-KR" altLang="en-US" sz="1400">
              <a:solidFill>
                <a:srgbClr val="808080"/>
              </a:solidFill>
              <a:latin typeface="소요단풍체 볼드 TTF"/>
              <a:ea typeface="소요단풍체 볼드 TTF"/>
            </a:endParaRPr>
          </a:p>
          <a:p>
            <a:pPr>
              <a:defRPr/>
            </a:pPr>
            <a:endParaRPr lang="ko-KR" altLang="en-US" sz="1400">
              <a:solidFill>
                <a:srgbClr val="808080"/>
              </a:solidFill>
              <a:latin typeface="소요단풍체 볼드 TTF"/>
              <a:ea typeface="소요단풍체 볼드 TTF"/>
            </a:endParaRPr>
          </a:p>
          <a:p>
            <a:pPr>
              <a:defRPr/>
            </a:pPr>
            <a:r>
              <a:rPr lang="ko-KR" altLang="en-US" sz="1400">
                <a:solidFill>
                  <a:srgbClr val="808080"/>
                </a:solidFill>
                <a:latin typeface="소요단풍체 볼드 TTF"/>
                <a:ea typeface="소요단풍체 볼드 TTF"/>
              </a:rPr>
              <a:t>다만</a:t>
            </a:r>
            <a:r>
              <a:rPr lang="en-US" altLang="ko-KR" sz="1400">
                <a:solidFill>
                  <a:srgbClr val="808080"/>
                </a:solidFill>
                <a:latin typeface="소요단풍체 볼드 TTF"/>
                <a:ea typeface="소요단풍체 볼드 TTF"/>
              </a:rPr>
              <a:t>,</a:t>
            </a:r>
            <a:r>
              <a:rPr lang="ko-KR" altLang="en-US" sz="1400">
                <a:solidFill>
                  <a:srgbClr val="808080"/>
                </a:solidFill>
                <a:latin typeface="소요단풍체 볼드 TTF"/>
                <a:ea typeface="소요단풍체 볼드 TTF"/>
              </a:rPr>
              <a:t> 삼성의 예측승률과 실제승률의 편차가 커서</a:t>
            </a:r>
            <a:r>
              <a:rPr lang="en-US" altLang="ko-KR" sz="1400">
                <a:solidFill>
                  <a:srgbClr val="808080"/>
                </a:solidFill>
                <a:latin typeface="소요단풍체 볼드 TTF"/>
                <a:ea typeface="소요단풍체 볼드 TTF"/>
              </a:rPr>
              <a:t>,</a:t>
            </a:r>
            <a:r>
              <a:rPr lang="ko-KR" altLang="en-US" sz="1400">
                <a:solidFill>
                  <a:srgbClr val="808080"/>
                </a:solidFill>
                <a:latin typeface="소요단풍체 볼드 TTF"/>
                <a:ea typeface="소요단풍체 볼드 TTF"/>
              </a:rPr>
              <a:t> 세부지표</a:t>
            </a:r>
            <a:r>
              <a:rPr lang="en-US" altLang="ko-KR" sz="1400">
                <a:solidFill>
                  <a:srgbClr val="808080"/>
                </a:solidFill>
                <a:latin typeface="소요단풍체 볼드 TTF"/>
                <a:ea typeface="소요단풍체 볼드 TTF"/>
              </a:rPr>
              <a:t>(</a:t>
            </a:r>
            <a:r>
              <a:rPr lang="ko-KR" altLang="en-US" sz="1400">
                <a:solidFill>
                  <a:srgbClr val="808080"/>
                </a:solidFill>
                <a:latin typeface="소요단풍체 볼드 TTF"/>
                <a:ea typeface="소요단풍체 볼드 TTF"/>
              </a:rPr>
              <a:t>타격</a:t>
            </a:r>
            <a:r>
              <a:rPr lang="en-US" altLang="ko-KR" sz="1400">
                <a:solidFill>
                  <a:srgbClr val="808080"/>
                </a:solidFill>
                <a:latin typeface="소요단풍체 볼드 TTF"/>
                <a:ea typeface="소요단풍체 볼드 TTF"/>
              </a:rPr>
              <a:t>,</a:t>
            </a:r>
            <a:r>
              <a:rPr lang="ko-KR" altLang="en-US" sz="1400">
                <a:solidFill>
                  <a:srgbClr val="808080"/>
                </a:solidFill>
                <a:latin typeface="소요단풍체 볼드 TTF"/>
                <a:ea typeface="소요단풍체 볼드 TTF"/>
              </a:rPr>
              <a:t>투수</a:t>
            </a:r>
            <a:r>
              <a:rPr lang="en-US" altLang="ko-KR" sz="1400">
                <a:solidFill>
                  <a:srgbClr val="808080"/>
                </a:solidFill>
                <a:latin typeface="소요단풍체 볼드 TTF"/>
                <a:ea typeface="소요단풍체 볼드 TTF"/>
              </a:rPr>
              <a:t>,</a:t>
            </a:r>
            <a:r>
              <a:rPr lang="ko-KR" altLang="en-US" sz="1400">
                <a:solidFill>
                  <a:srgbClr val="808080"/>
                </a:solidFill>
                <a:latin typeface="소요단풍체 볼드 TTF"/>
                <a:ea typeface="소요단풍체 볼드 TTF"/>
              </a:rPr>
              <a:t>수비</a:t>
            </a:r>
            <a:r>
              <a:rPr lang="en-US" altLang="ko-KR" sz="1400">
                <a:solidFill>
                  <a:srgbClr val="808080"/>
                </a:solidFill>
                <a:latin typeface="소요단풍체 볼드 TTF"/>
                <a:ea typeface="소요단풍체 볼드 TTF"/>
              </a:rPr>
              <a:t>)</a:t>
            </a:r>
            <a:r>
              <a:rPr lang="ko-KR" altLang="en-US" sz="1400">
                <a:solidFill>
                  <a:srgbClr val="808080"/>
                </a:solidFill>
                <a:latin typeface="소요단풍체 볼드 TTF"/>
                <a:ea typeface="소요단풍체 볼드 TTF"/>
              </a:rPr>
              <a:t> 를 통해 분석하고자함</a:t>
            </a:r>
            <a:endParaRPr lang="ko-KR" altLang="en-US" sz="1400">
              <a:solidFill>
                <a:srgbClr val="808080"/>
              </a:solidFill>
              <a:latin typeface="소요단풍체 볼드 TTF"/>
              <a:ea typeface="소요단풍체 볼드 TTF"/>
            </a:endParaRPr>
          </a:p>
        </p:txBody>
      </p:sp>
      <p:sp>
        <p:nvSpPr>
          <p:cNvPr id="112" name=""/>
          <p:cNvSpPr txBox="1"/>
          <p:nvPr/>
        </p:nvSpPr>
        <p:spPr>
          <a:xfrm>
            <a:off x="565474" y="364787"/>
            <a:ext cx="6096000" cy="3000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 b="1">
                <a:solidFill>
                  <a:srgbClr val="faf3db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감탄로드감탄체 TTF"/>
                <a:ea typeface="감탄로드감탄체 TTF"/>
              </a:rPr>
              <a:t>Data analysis Project</a:t>
            </a:r>
            <a:endParaRPr lang="ko-KR" altLang="en-US" sz="1400" b="1">
              <a:solidFill>
                <a:srgbClr val="faf3db"/>
              </a:solidFill>
              <a:latin typeface="감탄로드감탄체 TTF"/>
              <a:ea typeface="감탄로드감탄체 TTF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afba9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06400" y="355600"/>
            <a:ext cx="2489200" cy="42333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 rot="5400000">
            <a:off x="3225951" y="-2139712"/>
            <a:ext cx="5740097" cy="113792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50333" y="1710266"/>
            <a:ext cx="11091334" cy="8466"/>
          </a:xfrm>
          <a:prstGeom prst="rect">
            <a:avLst/>
          </a:prstGeom>
        </p:spPr>
      </p:pic>
      <p:sp>
        <p:nvSpPr>
          <p:cNvPr id="36" name="TextBox 27"/>
          <p:cNvSpPr txBox="1"/>
          <p:nvPr/>
        </p:nvSpPr>
        <p:spPr>
          <a:xfrm>
            <a:off x="762000" y="973666"/>
            <a:ext cx="9169400" cy="6604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103749"/>
              </a:lnSpc>
              <a:defRPr/>
            </a:pPr>
            <a:r>
              <a:rPr lang="en-US" altLang="ko-KR" sz="3600" b="1" i="0" u="none" strike="noStrike">
                <a:solidFill>
                  <a:srgbClr val="212121"/>
                </a:solidFill>
                <a:latin typeface="소요단풍체 볼드 TTF"/>
                <a:ea typeface="소요단풍체 볼드 TTF"/>
              </a:rPr>
              <a:t>5)</a:t>
            </a:r>
            <a:r>
              <a:rPr lang="ko-KR" altLang="en-US" sz="3600" b="1" i="0" u="none" strike="noStrike">
                <a:solidFill>
                  <a:srgbClr val="212121"/>
                </a:solidFill>
                <a:latin typeface="소요단풍체 볼드 TTF"/>
                <a:ea typeface="소요단풍체 볼드 TTF"/>
              </a:rPr>
              <a:t> 모델 적용 및 결과 분석</a:t>
            </a:r>
            <a:endParaRPr lang="ko-KR" altLang="en-US" sz="3600" b="1" i="0" u="none" strike="noStrike">
              <a:solidFill>
                <a:srgbClr val="212121"/>
              </a:solidFill>
              <a:latin typeface="소요단풍체 볼드 TTF"/>
              <a:ea typeface="소요단풍체 볼드 TTF"/>
            </a:endParaRPr>
          </a:p>
        </p:txBody>
      </p:sp>
      <p:sp>
        <p:nvSpPr>
          <p:cNvPr id="96" name=""/>
          <p:cNvSpPr txBox="1"/>
          <p:nvPr/>
        </p:nvSpPr>
        <p:spPr>
          <a:xfrm>
            <a:off x="3332387" y="1753162"/>
            <a:ext cx="6134880" cy="359483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>
                <a:solidFill>
                  <a:srgbClr val="595959"/>
                </a:solidFill>
                <a:latin typeface="휴먼둥근헤드라인"/>
                <a:ea typeface="휴먼둥근헤드라인"/>
              </a:rPr>
              <a:t>&lt;</a:t>
            </a:r>
            <a:r>
              <a:rPr lang="ko-KR" altLang="en-US">
                <a:solidFill>
                  <a:srgbClr val="595959"/>
                </a:solidFill>
                <a:latin typeface="휴먼둥근헤드라인"/>
                <a:ea typeface="휴먼둥근헤드라인"/>
              </a:rPr>
              <a:t>표</a:t>
            </a:r>
            <a:r>
              <a:rPr lang="en-US" altLang="ko-KR">
                <a:solidFill>
                  <a:srgbClr val="595959"/>
                </a:solidFill>
                <a:latin typeface="휴먼둥근헤드라인"/>
                <a:ea typeface="휴먼둥근헤드라인"/>
              </a:rPr>
              <a:t>&gt;</a:t>
            </a:r>
            <a:r>
              <a:rPr lang="ko-KR" altLang="en-US">
                <a:solidFill>
                  <a:srgbClr val="595959"/>
                </a:solidFill>
                <a:latin typeface="휴먼둥근헤드라인"/>
                <a:ea typeface="휴먼둥근헤드라인"/>
              </a:rPr>
              <a:t>예측모델에 따른 </a:t>
            </a:r>
            <a:r>
              <a:rPr lang="en-US" altLang="ko-KR">
                <a:solidFill>
                  <a:srgbClr val="595959"/>
                </a:solidFill>
                <a:latin typeface="휴먼둥근헤드라인"/>
                <a:ea typeface="휴먼둥근헤드라인"/>
              </a:rPr>
              <a:t>2024</a:t>
            </a:r>
            <a:r>
              <a:rPr lang="ko-KR" altLang="en-US">
                <a:solidFill>
                  <a:srgbClr val="595959"/>
                </a:solidFill>
                <a:latin typeface="휴먼둥근헤드라인"/>
                <a:ea typeface="휴먼둥근헤드라인"/>
              </a:rPr>
              <a:t>년 </a:t>
            </a:r>
            <a:r>
              <a:rPr lang="en-US" altLang="ko-KR">
                <a:solidFill>
                  <a:srgbClr val="595959"/>
                </a:solidFill>
                <a:latin typeface="휴먼둥근헤드라인"/>
                <a:ea typeface="휴먼둥근헤드라인"/>
              </a:rPr>
              <a:t> KBO</a:t>
            </a:r>
            <a:r>
              <a:rPr lang="ko-KR" altLang="en-US">
                <a:solidFill>
                  <a:srgbClr val="595959"/>
                </a:solidFill>
                <a:latin typeface="휴먼둥근헤드라인"/>
                <a:ea typeface="휴먼둥근헤드라인"/>
              </a:rPr>
              <a:t> 순위 비교</a:t>
            </a:r>
            <a:endParaRPr lang="ko-KR" altLang="en-US">
              <a:solidFill>
                <a:srgbClr val="595959"/>
              </a:solidFill>
              <a:latin typeface="휴먼둥근헤드라인"/>
              <a:ea typeface="휴먼둥근헤드라인"/>
            </a:endParaRPr>
          </a:p>
        </p:txBody>
      </p:sp>
      <p:graphicFrame>
        <p:nvGraphicFramePr>
          <p:cNvPr id="99" name=""/>
          <p:cNvGraphicFramePr>
            <a:graphicFrameLocks noGrp="1"/>
          </p:cNvGraphicFramePr>
          <p:nvPr/>
        </p:nvGraphicFramePr>
        <p:xfrm>
          <a:off x="2246013" y="2160035"/>
          <a:ext cx="7824972" cy="4105378"/>
        </p:xfrm>
        <a:graphic>
          <a:graphicData uri="http://schemas.openxmlformats.org/drawingml/2006/table">
            <a:tbl>
              <a:tblPr firstRow="1" bandRow="1">
                <a:tableStyle styleId="{01A66EDD-3DAB-4C5B-A090-DC80EC1FD486}" styleName="Normal Style 1 - Accent 1">
                  <a:wholeTbl>
                    <a:tcTxStyle>
                      <a:fontRef idx="minor">
                        <a:prstClr val="black"/>
                      </a:fontRef>
                      <a:schemeClr val="dk1"/>
                    </a:tcTxStyle>
                    <a:tcStyle>
                      <a:tcBdr>
                        <a:left>
                          <a:ln w="12700" cmpd="sng">
                            <a:solidFill>
                              <a:schemeClr val="lt1"/>
                            </a:solidFill>
                          </a:ln>
                        </a:left>
                        <a:right>
                          <a:ln w="12700" cmpd="sng">
                            <a:solidFill>
                              <a:schemeClr val="lt1"/>
                            </a:solidFill>
                          </a:ln>
                        </a:right>
                        <a:top>
                          <a:ln w="12700" cmpd="sng">
                            <a:solidFill>
                              <a:schemeClr val="lt1"/>
                            </a:solidFill>
                          </a:ln>
                        </a:top>
                        <a:bottom>
                          <a:ln w="12700" cmpd="sng">
                            <a:solidFill>
                              <a:schemeClr val="lt1"/>
                            </a:solidFill>
                          </a:ln>
                        </a:bottom>
                        <a:insideH>
                          <a:ln w="12700" cmpd="sng">
                            <a:solidFill>
                              <a:schemeClr val="lt1"/>
                            </a:solidFill>
                          </a:ln>
                        </a:insideH>
                        <a:insideV>
                          <a:ln w="12700" cmpd="sng">
                            <a:solidFill>
                              <a:schemeClr val="lt1"/>
                            </a:solidFill>
                          </a:ln>
                        </a:insideV>
                      </a:tcBdr>
                      <a:fill>
                        <a:solidFill>
                          <a:schemeClr val="accent1">
                            <a:lum val="90000"/>
                          </a:schemeClr>
                        </a:solidFill>
                      </a:fill>
                    </a:tcStyle>
                  </a:wholeTbl>
                  <a:band1H>
                    <a:tcTxStyle/>
                    <a:tcStyle>
                      <a:tcBdr/>
                      <a:fill>
                        <a:solidFill>
                          <a:schemeClr val="accent1">
                            <a:lum val="80000"/>
                          </a:schemeClr>
                        </a:solidFill>
                      </a:fill>
                    </a:tcStyle>
                  </a:band1H>
                  <a:band2H>
                    <a:tcTxStyle/>
                    <a:tcStyle>
                      <a:tcBdr/>
                    </a:tcStyle>
                  </a:band2H>
                  <a:band1V>
                    <a:tcTxStyle/>
                    <a:tcStyle>
                      <a:tcBdr/>
                      <a:fill>
                        <a:solidFill>
                          <a:schemeClr val="accent1">
                            <a:lum val="80000"/>
                          </a:schemeClr>
                        </a:solidFill>
                      </a:fill>
                    </a:tcStyle>
                  </a:band1V>
                  <a:band2V>
                    <a:tcTxStyle/>
                    <a:tcStyle>
                      <a:tcBdr/>
                    </a:tcStyle>
                  </a:band2V>
                  <a:lastCol>
                    <a:tcTxStyle b="on">
                      <a:fontRef idx="minor">
                        <a:prstClr val="black"/>
                      </a:fontRef>
                      <a:schemeClr val="lt1"/>
                    </a:tcTxStyle>
                    <a:tcStyle>
                      <a:tcBdr/>
                      <a:fill>
                        <a:solidFill>
                          <a:schemeClr val="accent1"/>
                        </a:solidFill>
                      </a:fill>
                    </a:tcStyle>
                  </a:lastCol>
                  <a:firstCol>
                    <a:tcTxStyle b="on">
                      <a:fontRef idx="minor">
                        <a:prstClr val="black"/>
                      </a:fontRef>
                      <a:schemeClr val="lt1"/>
                    </a:tcTxStyle>
                    <a:tcStyle>
                      <a:tcBdr/>
                      <a:fill>
                        <a:solidFill>
                          <a:schemeClr val="accent1"/>
                        </a:solidFill>
                      </a:fill>
                    </a:tcStyle>
                  </a:firstCol>
                  <a:lastRow>
                    <a:tcTxStyle b="on">
                      <a:fontRef idx="minor">
                        <a:prstClr val="black"/>
                      </a:fontRef>
                      <a:schemeClr val="lt1"/>
                    </a:tcTxStyle>
                    <a:tcStyle>
                      <a:tcBdr>
                        <a:top>
                          <a:ln w="38100" cmpd="sng">
                            <a:solidFill>
                              <a:schemeClr val="lt1"/>
                            </a:solidFill>
                          </a:ln>
                        </a:top>
                      </a:tcBdr>
                      <a:fill>
                        <a:solidFill>
                          <a:schemeClr val="accent1"/>
                        </a:solidFill>
                      </a:fill>
                    </a:tcStyle>
                  </a:lastRow>
                  <a:firstRow>
                    <a:tcTxStyle b="on">
                      <a:fontRef idx="minor">
                        <a:prstClr val="black"/>
                      </a:fontRef>
                      <a:schemeClr val="lt1"/>
                    </a:tcTxStyle>
                    <a:tcStyle>
                      <a:tcBdr>
                        <a:bottom>
                          <a:ln w="38100" cmpd="sng">
                            <a:solidFill>
                              <a:schemeClr val="lt1"/>
                            </a:solidFill>
                          </a:ln>
                        </a:bottom>
                      </a:tcBdr>
                      <a:fill>
                        <a:solidFill>
                          <a:schemeClr val="accent1"/>
                        </a:solidFill>
                      </a:fill>
                    </a:tcStyle>
                  </a:firstRow>
                </a:tableStyle>
              </a:tblPr>
              <a:tblGrid>
                <a:gridCol w="729910"/>
                <a:gridCol w="1237031"/>
                <a:gridCol w="1235798"/>
                <a:gridCol w="1163246"/>
                <a:gridCol w="1402080"/>
                <a:gridCol w="2056905"/>
              </a:tblGrid>
              <a:tr h="288365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 sz="1400">
                          <a:latin typeface="소요단풍체 볼드 TTF"/>
                          <a:ea typeface="소요단풍체 볼드 TTF"/>
                        </a:rPr>
                        <a:t>팀</a:t>
                      </a:r>
                      <a:endParaRPr lang="ko-KR" altLang="en-US" sz="1400">
                        <a:ea typeface="소요단풍체 볼드 TTF"/>
                      </a:endParaRPr>
                    </a:p>
                  </a:txBody>
                  <a:tcPr marL="91440" marR="91440" anchor="ctr">
                    <a:solidFill>
                      <a:schemeClr val="accent2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 sz="1400">
                          <a:latin typeface="소요단풍체 볼드 TTF"/>
                          <a:ea typeface="소요단풍체 볼드 TTF"/>
                        </a:rPr>
                        <a:t>예측승률</a:t>
                      </a:r>
                      <a:endParaRPr lang="ko-KR" altLang="en-US" sz="1400">
                        <a:ea typeface="소요단풍체 볼드 TTF"/>
                      </a:endParaRPr>
                    </a:p>
                  </a:txBody>
                  <a:tcPr marL="91440" marR="91440" anchor="ctr">
                    <a:solidFill>
                      <a:schemeClr val="accent2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 sz="1400">
                          <a:ea typeface="소요단풍체 볼드 TTF"/>
                        </a:rPr>
                        <a:t>예측순위</a:t>
                      </a:r>
                      <a:endParaRPr lang="ko-KR" altLang="en-US" sz="1400">
                        <a:ea typeface="소요단풍체 볼드 TTF"/>
                      </a:endParaRPr>
                    </a:p>
                  </a:txBody>
                  <a:tcPr marL="91440" marR="91440" anchor="ctr">
                    <a:solidFill>
                      <a:schemeClr val="accent2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 sz="1400">
                          <a:latin typeface="소요단풍체 볼드 TTF"/>
                          <a:ea typeface="소요단풍체 볼드 TTF"/>
                        </a:rPr>
                        <a:t>실제승률</a:t>
                      </a:r>
                      <a:endParaRPr lang="ko-KR" altLang="en-US" sz="1400">
                        <a:ea typeface="소요단풍체 볼드 TTF"/>
                      </a:endParaRPr>
                    </a:p>
                  </a:txBody>
                  <a:tcPr marL="91440" marR="91440" anchor="ctr">
                    <a:solidFill>
                      <a:schemeClr val="accent2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 sz="1400">
                          <a:ea typeface="소요단풍체 볼드 TTF"/>
                        </a:rPr>
                        <a:t>실제순위</a:t>
                      </a:r>
                      <a:r>
                        <a:rPr lang="en-US" altLang="ko-KR" sz="1400">
                          <a:ea typeface="소요단풍체 볼드 TTF"/>
                        </a:rPr>
                        <a:t>(2024)</a:t>
                      </a:r>
                      <a:endParaRPr lang="en-US" altLang="ko-KR" sz="1400">
                        <a:ea typeface="소요단풍체 볼드 TTF"/>
                      </a:endParaRPr>
                    </a:p>
                  </a:txBody>
                  <a:tcPr marL="91440" marR="91440" anchor="ctr">
                    <a:solidFill>
                      <a:schemeClr val="accent2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 sz="1400">
                          <a:latin typeface="소요단풍체 볼드 TTF"/>
                          <a:ea typeface="소요단풍체 볼드 TTF"/>
                        </a:rPr>
                        <a:t>예측모델</a:t>
                      </a:r>
                      <a:endParaRPr lang="ko-KR" altLang="en-US" sz="1400">
                        <a:latin typeface="소요단풍체 볼드 TTF"/>
                        <a:ea typeface="소요단풍체 볼드 TTF"/>
                      </a:endParaRPr>
                    </a:p>
                  </a:txBody>
                  <a:tcPr marL="91440" marR="91440" anchor="ctr">
                    <a:solidFill>
                      <a:schemeClr val="accent2"/>
                    </a:solidFill>
                  </a:tcPr>
                </a:tc>
              </a:tr>
              <a:tr h="346206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소요단풍체 볼드 TTF"/>
                          <a:ea typeface="소요단풍체 볼드 TTF"/>
                        </a:rPr>
                        <a:t>KIA</a:t>
                      </a:r>
                      <a:endParaRPr lang="ko-KR" altLang="en-US" sz="1200">
                        <a:ea typeface="소요단풍체 볼드 TTF"/>
                      </a:endParaRPr>
                    </a:p>
                  </a:txBody>
                  <a:tcPr marL="91440" marR="91440">
                    <a:solidFill>
                      <a:srgbClr val="c0cde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소요단풍체 볼드 TTF"/>
                          <a:ea typeface="소요단풍체 볼드 TTF"/>
                        </a:rPr>
                        <a:t>0.613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a typeface="소요단풍체 볼드 TTF"/>
                      </a:endParaRPr>
                    </a:p>
                  </a:txBody>
                  <a:tcPr marL="91440" marR="91440">
                    <a:solidFill>
                      <a:srgbClr val="c0cde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/>
                        <a:t>1</a:t>
                      </a:r>
                      <a:endParaRPr lang="en-US" altLang="ko-KR"/>
                    </a:p>
                  </a:txBody>
                  <a:tcPr marL="91440" marR="91440">
                    <a:solidFill>
                      <a:srgbClr val="c0cde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소요단풍체 볼드 TTF"/>
                          <a:ea typeface="소요단풍체 볼드 TTF"/>
                        </a:rPr>
                        <a:t>0.613</a:t>
                      </a:r>
                      <a:endParaRPr lang="ko-KR" altLang="en-US" sz="1200">
                        <a:ea typeface="소요단풍체 볼드 TTF"/>
                      </a:endParaRPr>
                    </a:p>
                  </a:txBody>
                  <a:tcPr marL="91440" marR="91440">
                    <a:solidFill>
                      <a:srgbClr val="c0cde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 sz="1200">
                          <a:ea typeface="소요단풍체 볼드 TTF"/>
                        </a:rPr>
                        <a:t>1</a:t>
                      </a:r>
                      <a:endParaRPr lang="en-US" altLang="ko-KR" sz="1200">
                        <a:ea typeface="소요단풍체 볼드 TTF"/>
                      </a:endParaRPr>
                    </a:p>
                  </a:txBody>
                  <a:tcPr marL="91440" marR="91440">
                    <a:solidFill>
                      <a:srgbClr val="c0cde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소요단풍체 볼드 TTF"/>
                          <a:ea typeface="소요단풍체 볼드 TTF"/>
                        </a:rPr>
                        <a:t>Ridge Regression</a:t>
                      </a:r>
                      <a:endParaRPr lang="en-US" altLang="ko-KR" sz="1200">
                        <a:ea typeface="소요단풍체 볼드 TTF"/>
                      </a:endParaRPr>
                    </a:p>
                  </a:txBody>
                  <a:tcPr marL="91440" marR="91440">
                    <a:solidFill>
                      <a:srgbClr val="c0cdef"/>
                    </a:solidFill>
                  </a:tcPr>
                </a:tc>
              </a:tr>
              <a:tr h="346206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소요단풍체 볼드 TTF"/>
                          <a:ea typeface="소요단풍체 볼드 TTF"/>
                        </a:rPr>
                        <a:t>두산</a:t>
                      </a:r>
                      <a:endParaRPr lang="ko-KR" altLang="en-US" sz="1200">
                        <a:ea typeface="소요단풍체 볼드 TTF"/>
                      </a:endParaRPr>
                    </a:p>
                  </a:txBody>
                  <a:tcPr marL="91440" marR="91440">
                    <a:solidFill>
                      <a:srgbClr val="c0cde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sz="1200" cap="none" spc="0">
                          <a:solidFill>
                            <a:schemeClr val="tx1"/>
                          </a:solidFill>
                          <a:latin typeface="소요단풍체 볼드 TTF"/>
                          <a:ea typeface="소요단풍체 볼드 TTF"/>
                        </a:rPr>
                        <a:t>0.530</a:t>
                      </a:r>
                      <a:endParaRPr lang="ko-KR" altLang="en-US" sz="1200">
                        <a:ea typeface="소요단풍체 볼드 TTF"/>
                      </a:endParaRPr>
                    </a:p>
                  </a:txBody>
                  <a:tcPr marL="91440" marR="91440">
                    <a:solidFill>
                      <a:srgbClr val="c0cde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en-US" altLang="ko-KR"/>
                        <a:t>2</a:t>
                      </a:r>
                      <a:endParaRPr lang="en-US" altLang="ko-KR"/>
                    </a:p>
                  </a:txBody>
                  <a:tcPr marL="91440" marR="91440">
                    <a:solidFill>
                      <a:srgbClr val="c0cde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en-US" altLang="ko-KR" sz="1200">
                          <a:latin typeface="소요단풍체 볼드 TTF"/>
                          <a:ea typeface="소요단풍체 볼드 TTF"/>
                        </a:rPr>
                        <a:t>0.521</a:t>
                      </a:r>
                      <a:endParaRPr lang="en-US" altLang="ko-KR" sz="1200">
                        <a:ea typeface="소요단풍체 볼드 TTF"/>
                      </a:endParaRPr>
                    </a:p>
                  </a:txBody>
                  <a:tcPr marL="91440" marR="91440">
                    <a:solidFill>
                      <a:srgbClr val="c0cde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en-US" altLang="ko-KR" sz="1200">
                          <a:ea typeface="소요단풍체 볼드 TTF"/>
                        </a:rPr>
                        <a:t>4</a:t>
                      </a:r>
                      <a:endParaRPr lang="en-US" altLang="ko-KR" sz="1200">
                        <a:ea typeface="소요단풍체 볼드 TTF"/>
                      </a:endParaRPr>
                    </a:p>
                  </a:txBody>
                  <a:tcPr marL="91440" marR="91440">
                    <a:solidFill>
                      <a:srgbClr val="c0cde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소요단풍체 볼드 TTF"/>
                          <a:ea typeface="소요단풍체 볼드 TTF"/>
                        </a:rPr>
                        <a:t>Lasso Regression</a:t>
                      </a:r>
                      <a:endParaRPr lang="en-US" altLang="ko-KR" sz="1200">
                        <a:ea typeface="소요단풍체 볼드 TTF"/>
                      </a:endParaRPr>
                    </a:p>
                  </a:txBody>
                  <a:tcPr marL="91440" marR="91440">
                    <a:solidFill>
                      <a:srgbClr val="c0cdef"/>
                    </a:solidFill>
                  </a:tcPr>
                </a:tc>
              </a:tr>
              <a:tr h="346206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소요단풍체 볼드 TTF"/>
                          <a:ea typeface="소요단풍체 볼드 TTF"/>
                        </a:rPr>
                        <a:t>LG</a:t>
                      </a:r>
                      <a:endParaRPr lang="ko-KR" altLang="en-US" sz="1200">
                        <a:ea typeface="소요단풍체 볼드 TTF"/>
                      </a:endParaRPr>
                    </a:p>
                  </a:txBody>
                  <a:tcPr marL="91440" marR="91440">
                    <a:solidFill>
                      <a:srgbClr val="c0cde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sz="1200" cap="none" spc="0">
                          <a:solidFill>
                            <a:schemeClr val="tx1"/>
                          </a:solidFill>
                          <a:latin typeface="소요단풍체 볼드 TTF"/>
                          <a:ea typeface="소요단풍체 볼드 TTF"/>
                        </a:rPr>
                        <a:t>0.524</a:t>
                      </a:r>
                      <a:endParaRPr lang="ko-KR" altLang="en-US" sz="1200">
                        <a:ea typeface="소요단풍체 볼드 TTF"/>
                      </a:endParaRPr>
                    </a:p>
                  </a:txBody>
                  <a:tcPr marL="91440" marR="91440">
                    <a:solidFill>
                      <a:srgbClr val="c0cde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en-US" altLang="ko-KR"/>
                        <a:t>3</a:t>
                      </a:r>
                      <a:endParaRPr lang="en-US" altLang="ko-KR"/>
                    </a:p>
                  </a:txBody>
                  <a:tcPr marL="91440" marR="91440">
                    <a:solidFill>
                      <a:srgbClr val="c0cde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en-US" altLang="ko-KR" sz="1200">
                          <a:latin typeface="소요단풍체 볼드 TTF"/>
                          <a:ea typeface="소요단풍체 볼드 TTF"/>
                        </a:rPr>
                        <a:t>0.535</a:t>
                      </a:r>
                      <a:endParaRPr lang="en-US" altLang="ko-KR" sz="1200">
                        <a:latin typeface="소요단풍체 볼드 TTF"/>
                        <a:ea typeface="소요단풍체 볼드 TTF"/>
                      </a:endParaRPr>
                    </a:p>
                  </a:txBody>
                  <a:tcPr marL="91440" marR="91440">
                    <a:solidFill>
                      <a:srgbClr val="c0cde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en-US" altLang="ko-KR" sz="1200">
                          <a:ea typeface="소요단풍체 볼드 TTF"/>
                        </a:rPr>
                        <a:t>3</a:t>
                      </a:r>
                      <a:endParaRPr lang="en-US" altLang="ko-KR" sz="1200">
                        <a:ea typeface="소요단풍체 볼드 TTF"/>
                      </a:endParaRPr>
                    </a:p>
                  </a:txBody>
                  <a:tcPr marL="91440" marR="91440">
                    <a:solidFill>
                      <a:srgbClr val="c0cde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소요단풍체 볼드 TTF"/>
                          <a:ea typeface="소요단풍체 볼드 TTF"/>
                        </a:rPr>
                        <a:t>XGBoost Regressor</a:t>
                      </a:r>
                      <a:endParaRPr lang="en-US" altLang="ko-KR" sz="1200">
                        <a:ea typeface="소요단풍체 볼드 TTF"/>
                      </a:endParaRPr>
                    </a:p>
                  </a:txBody>
                  <a:tcPr marL="91440" marR="91440">
                    <a:solidFill>
                      <a:srgbClr val="c0cdef"/>
                    </a:solidFill>
                  </a:tcPr>
                </a:tc>
              </a:tr>
              <a:tr h="426933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소요단풍체 볼드 TTF"/>
                          <a:ea typeface="소요단풍체 볼드 TTF"/>
                        </a:rPr>
                        <a:t>KT</a:t>
                      </a:r>
                      <a:endParaRPr lang="ko-KR" altLang="en-US" sz="1200">
                        <a:ea typeface="소요단풍체 볼드 TTF"/>
                      </a:endParaRPr>
                    </a:p>
                  </a:txBody>
                  <a:tcPr marL="91440" marR="91440">
                    <a:solidFill>
                      <a:srgbClr val="c0cde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sz="1200" cap="none" spc="0">
                          <a:solidFill>
                            <a:schemeClr val="tx1"/>
                          </a:solidFill>
                          <a:latin typeface="소요단풍체 볼드 TTF"/>
                          <a:ea typeface="소요단풍체 볼드 TTF"/>
                        </a:rPr>
                        <a:t>0.502</a:t>
                      </a:r>
                      <a:endParaRPr lang="ko-KR" altLang="en-US" sz="1200">
                        <a:ea typeface="소요단풍체 볼드 TTF"/>
                      </a:endParaRPr>
                    </a:p>
                  </a:txBody>
                  <a:tcPr marL="91440" marR="91440">
                    <a:solidFill>
                      <a:srgbClr val="c0cde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en-US" altLang="ko-KR"/>
                        <a:t>4</a:t>
                      </a:r>
                      <a:endParaRPr lang="en-US" altLang="ko-KR"/>
                    </a:p>
                  </a:txBody>
                  <a:tcPr marL="91440" marR="91440">
                    <a:solidFill>
                      <a:srgbClr val="c0cde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en-US" altLang="ko-KR" sz="1200">
                          <a:latin typeface="소요단풍체 볼드 TTF"/>
                          <a:ea typeface="소요단풍체 볼드 TTF"/>
                        </a:rPr>
                        <a:t>0.507</a:t>
                      </a:r>
                      <a:endParaRPr lang="en-US" altLang="ko-KR" sz="1200">
                        <a:ea typeface="소요단풍체 볼드 TTF"/>
                      </a:endParaRPr>
                    </a:p>
                  </a:txBody>
                  <a:tcPr marL="91440" marR="91440">
                    <a:solidFill>
                      <a:srgbClr val="c0cde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en-US" altLang="ko-KR" sz="1200">
                          <a:ea typeface="소요단풍체 볼드 TTF"/>
                        </a:rPr>
                        <a:t>5</a:t>
                      </a:r>
                      <a:endParaRPr lang="en-US" altLang="ko-KR" sz="1200">
                        <a:ea typeface="소요단풍체 볼드 TTF"/>
                      </a:endParaRPr>
                    </a:p>
                  </a:txBody>
                  <a:tcPr marL="91440" marR="91440">
                    <a:solidFill>
                      <a:srgbClr val="c0cde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소요단풍체 볼드 TTF"/>
                          <a:ea typeface="소요단풍체 볼드 TTF"/>
                        </a:rPr>
                        <a:t>Random Forest Regressor</a:t>
                      </a:r>
                      <a:endParaRPr lang="en-US" altLang="ko-KR" sz="1200">
                        <a:ea typeface="소요단풍체 볼드 TTF"/>
                      </a:endParaRPr>
                    </a:p>
                  </a:txBody>
                  <a:tcPr marL="91440" marR="91440">
                    <a:solidFill>
                      <a:srgbClr val="c0cdef"/>
                    </a:solidFill>
                  </a:tcPr>
                </a:tc>
              </a:tr>
              <a:tr h="426933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소요단풍체 볼드 TTF"/>
                          <a:ea typeface="소요단풍체 볼드 TTF"/>
                        </a:rPr>
                        <a:t>SSG</a:t>
                      </a:r>
                      <a:endParaRPr lang="ko-KR" altLang="en-US" sz="1200">
                        <a:ea typeface="소요단풍체 볼드 TTF"/>
                      </a:endParaRPr>
                    </a:p>
                  </a:txBody>
                  <a:tcPr marL="91440" marR="91440">
                    <a:solidFill>
                      <a:srgbClr val="c0cde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소요단풍체 볼드 TTF"/>
                          <a:ea typeface="소요단풍체 볼드 TTF"/>
                        </a:rPr>
                        <a:t>0.502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a typeface="소요단풍체 볼드 TTF"/>
                      </a:endParaRPr>
                    </a:p>
                  </a:txBody>
                  <a:tcPr marL="91440" marR="91440">
                    <a:solidFill>
                      <a:srgbClr val="c0cde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/>
                        <a:t>5</a:t>
                      </a:r>
                      <a:endParaRPr lang="en-US" altLang="ko-KR"/>
                    </a:p>
                  </a:txBody>
                  <a:tcPr marL="91440" marR="91440">
                    <a:solidFill>
                      <a:srgbClr val="c0cde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 sz="1200">
                          <a:latin typeface="소요단풍체 볼드 TTF"/>
                          <a:ea typeface="소요단풍체 볼드 TTF"/>
                        </a:rPr>
                        <a:t>0.507</a:t>
                      </a:r>
                      <a:endParaRPr lang="en-US" altLang="ko-KR" sz="1200">
                        <a:ea typeface="소요단풍체 볼드 TTF"/>
                      </a:endParaRPr>
                    </a:p>
                  </a:txBody>
                  <a:tcPr marL="91440" marR="91440">
                    <a:solidFill>
                      <a:srgbClr val="c0cde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 sz="1200">
                          <a:ea typeface="소요단풍체 볼드 TTF"/>
                        </a:rPr>
                        <a:t>6</a:t>
                      </a:r>
                      <a:endParaRPr lang="en-US" altLang="ko-KR" sz="1200">
                        <a:ea typeface="소요단풍체 볼드 TTF"/>
                      </a:endParaRPr>
                    </a:p>
                  </a:txBody>
                  <a:tcPr marL="91440" marR="91440">
                    <a:solidFill>
                      <a:srgbClr val="c0cde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소요단풍체 볼드 TTF"/>
                          <a:ea typeface="소요단풍체 볼드 TTF"/>
                        </a:rPr>
                        <a:t>Lasso Regression</a:t>
                      </a:r>
                      <a:endParaRPr lang="en-US" altLang="ko-KR" sz="1200" b="1">
                        <a:solidFill>
                          <a:srgbClr val="3057b9"/>
                        </a:solidFill>
                        <a:effectLst>
                          <a:outerShdw blurRad="76200" dist="76200" dir="2700000" algn="ctr" rotWithShape="0">
                            <a:srgbClr val="000000">
                              <a:alpha val="50000"/>
                            </a:srgbClr>
                          </a:outerShdw>
                        </a:effectLst>
                        <a:ea typeface="소요단풍체 볼드 TTF"/>
                      </a:endParaRPr>
                    </a:p>
                  </a:txBody>
                  <a:tcPr marL="91440" marR="91440">
                    <a:solidFill>
                      <a:srgbClr val="c0cdef"/>
                    </a:solidFill>
                  </a:tcPr>
                </a:tc>
              </a:tr>
              <a:tr h="346206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소요단풍체 볼드 TTF"/>
                          <a:ea typeface="소요단풍체 볼드 TTF"/>
                        </a:rPr>
                        <a:t>삼성</a:t>
                      </a:r>
                      <a:endParaRPr lang="ko-KR" altLang="en-US" sz="1200">
                        <a:ea typeface="소요단풍체 볼드 TTF"/>
                      </a:endParaRPr>
                    </a:p>
                  </a:txBody>
                  <a:tcPr marL="91440" marR="91440">
                    <a:solidFill>
                      <a:srgbClr val="c0cde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소요단풍체 볼드 TTF"/>
                          <a:ea typeface="소요단풍체 볼드 TTF"/>
                        </a:rPr>
                        <a:t>0.497</a:t>
                      </a:r>
                      <a:endParaRPr lang="ko-KR" altLang="en-US" sz="1200">
                        <a:ea typeface="소요단풍체 볼드 TTF"/>
                      </a:endParaRPr>
                    </a:p>
                  </a:txBody>
                  <a:tcPr marL="91440" marR="91440">
                    <a:solidFill>
                      <a:srgbClr val="c0cde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/>
                        <a:t>6</a:t>
                      </a:r>
                      <a:endParaRPr lang="en-US" altLang="ko-KR"/>
                    </a:p>
                  </a:txBody>
                  <a:tcPr marL="91440" marR="91440">
                    <a:solidFill>
                      <a:srgbClr val="c0cde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소요단풍체 볼드 TTF"/>
                          <a:ea typeface="소요단풍체 볼드 TTF"/>
                        </a:rPr>
                        <a:t>0.549</a:t>
                      </a:r>
                      <a:endParaRPr lang="ko-KR" altLang="en-US" sz="1200">
                        <a:ea typeface="소요단풍체 볼드 TTF"/>
                      </a:endParaRPr>
                    </a:p>
                  </a:txBody>
                  <a:tcPr marL="91440" marR="91440">
                    <a:solidFill>
                      <a:srgbClr val="c0cde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 sz="1200">
                          <a:ea typeface="소요단풍체 볼드 TTF"/>
                        </a:rPr>
                        <a:t>2</a:t>
                      </a:r>
                      <a:endParaRPr lang="en-US" altLang="ko-KR" sz="1200">
                        <a:ea typeface="소요단풍체 볼드 TTF"/>
                      </a:endParaRPr>
                    </a:p>
                  </a:txBody>
                  <a:tcPr marL="91440" marR="91440">
                    <a:solidFill>
                      <a:srgbClr val="c0cde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소요단풍체 볼드 TTF"/>
                          <a:ea typeface="소요단풍체 볼드 TTF"/>
                        </a:rPr>
                        <a:t>SVR</a:t>
                      </a:r>
                      <a:endParaRPr lang="en-US" altLang="ko-KR" sz="1200">
                        <a:ea typeface="소요단풍체 볼드 TTF"/>
                      </a:endParaRPr>
                    </a:p>
                  </a:txBody>
                  <a:tcPr marL="91440" marR="91440">
                    <a:solidFill>
                      <a:srgbClr val="c0cdef"/>
                    </a:solidFill>
                  </a:tcPr>
                </a:tc>
              </a:tr>
              <a:tr h="346206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소요단풍체 볼드 TTF"/>
                          <a:ea typeface="소요단풍체 볼드 TTF"/>
                        </a:rPr>
                        <a:t>NC</a:t>
                      </a:r>
                      <a:endParaRPr lang="ko-KR" altLang="en-US" sz="1200">
                        <a:ea typeface="소요단풍체 볼드 TTF"/>
                      </a:endParaRPr>
                    </a:p>
                  </a:txBody>
                  <a:tcPr marL="91440" marR="91440">
                    <a:solidFill>
                      <a:srgbClr val="c0cde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소요단풍체 볼드 TTF"/>
                          <a:ea typeface="소요단풍체 볼드 TTF"/>
                        </a:rPr>
                        <a:t>0.483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a typeface="소요단풍체 볼드 TTF"/>
                      </a:endParaRPr>
                    </a:p>
                  </a:txBody>
                  <a:tcPr marL="91440" marR="91440">
                    <a:solidFill>
                      <a:srgbClr val="c0cde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/>
                        <a:t>7</a:t>
                      </a:r>
                      <a:endParaRPr lang="en-US" altLang="ko-KR"/>
                    </a:p>
                  </a:txBody>
                  <a:tcPr marL="91440" marR="91440">
                    <a:solidFill>
                      <a:srgbClr val="c0cde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 sz="1200">
                          <a:latin typeface="소요단풍체 볼드 TTF"/>
                          <a:ea typeface="소요단풍체 볼드 TTF"/>
                        </a:rPr>
                        <a:t>0.430</a:t>
                      </a:r>
                      <a:endParaRPr lang="en-US" altLang="ko-KR" sz="1200">
                        <a:ea typeface="소요단풍체 볼드 TTF"/>
                      </a:endParaRPr>
                    </a:p>
                  </a:txBody>
                  <a:tcPr marL="91440" marR="91440">
                    <a:solidFill>
                      <a:srgbClr val="c0cde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 sz="1200">
                          <a:ea typeface="소요단풍체 볼드 TTF"/>
                        </a:rPr>
                        <a:t>9</a:t>
                      </a:r>
                      <a:endParaRPr lang="en-US" altLang="ko-KR" sz="1200">
                        <a:ea typeface="소요단풍체 볼드 TTF"/>
                      </a:endParaRPr>
                    </a:p>
                  </a:txBody>
                  <a:tcPr marL="91440" marR="91440">
                    <a:solidFill>
                      <a:srgbClr val="c0cde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소요단풍체 볼드 TTF"/>
                          <a:ea typeface="소요단풍체 볼드 TTF"/>
                        </a:rPr>
                        <a:t>Lasso Regression</a:t>
                      </a:r>
                      <a:endParaRPr lang="en-US" altLang="ko-KR" sz="1200" b="1">
                        <a:solidFill>
                          <a:srgbClr val="3057b9"/>
                        </a:solidFill>
                        <a:effectLst>
                          <a:outerShdw blurRad="76200" dist="76200" dir="2700000" algn="ctr" rotWithShape="0">
                            <a:srgbClr val="000000">
                              <a:alpha val="50000"/>
                            </a:srgbClr>
                          </a:outerShdw>
                        </a:effectLst>
                        <a:ea typeface="소요단풍체 볼드 TTF"/>
                      </a:endParaRPr>
                    </a:p>
                  </a:txBody>
                  <a:tcPr marL="91440" marR="91440">
                    <a:solidFill>
                      <a:srgbClr val="c0cdef"/>
                    </a:solidFill>
                  </a:tcPr>
                </a:tc>
              </a:tr>
              <a:tr h="346206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소요단풍체 볼드 TTF"/>
                          <a:ea typeface="소요단풍체 볼드 TTF"/>
                        </a:rPr>
                        <a:t>롯데</a:t>
                      </a:r>
                      <a:endParaRPr lang="ko-KR" altLang="en-US" sz="1200">
                        <a:ea typeface="소요단풍체 볼드 TTF"/>
                      </a:endParaRPr>
                    </a:p>
                  </a:txBody>
                  <a:tcPr marL="91440" marR="91440">
                    <a:solidFill>
                      <a:srgbClr val="c0cde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소요단풍체 볼드 TTF"/>
                          <a:ea typeface="소요단풍체 볼드 TTF"/>
                        </a:rPr>
                        <a:t>0.471</a:t>
                      </a:r>
                      <a:endParaRPr lang="ko-KR" altLang="en-US" sz="1200">
                        <a:ea typeface="소요단풍체 볼드 TTF"/>
                      </a:endParaRPr>
                    </a:p>
                  </a:txBody>
                  <a:tcPr marL="91440" marR="91440">
                    <a:solidFill>
                      <a:srgbClr val="c0cde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/>
                        <a:t>8</a:t>
                      </a:r>
                      <a:endParaRPr lang="en-US" altLang="ko-KR"/>
                    </a:p>
                  </a:txBody>
                  <a:tcPr marL="91440" marR="91440">
                    <a:solidFill>
                      <a:srgbClr val="c0cde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소요단풍체 볼드 TTF"/>
                          <a:ea typeface="소요단풍체 볼드 TTF"/>
                        </a:rPr>
                        <a:t>0.471</a:t>
                      </a:r>
                      <a:endParaRPr lang="ko-KR" altLang="en-US" sz="1200">
                        <a:ea typeface="소요단풍체 볼드 TTF"/>
                      </a:endParaRPr>
                    </a:p>
                  </a:txBody>
                  <a:tcPr marL="91440" marR="91440">
                    <a:solidFill>
                      <a:srgbClr val="c0cde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 sz="1200">
                          <a:ea typeface="소요단풍체 볼드 TTF"/>
                        </a:rPr>
                        <a:t>7</a:t>
                      </a:r>
                      <a:endParaRPr lang="en-US" altLang="ko-KR" sz="1200">
                        <a:ea typeface="소요단풍체 볼드 TTF"/>
                      </a:endParaRPr>
                    </a:p>
                  </a:txBody>
                  <a:tcPr marL="91440" marR="91440">
                    <a:solidFill>
                      <a:srgbClr val="c0cde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소요단풍체 볼드 TTF"/>
                          <a:ea typeface="소요단풍체 볼드 TTF"/>
                        </a:rPr>
                        <a:t>XGBoost Regressor</a:t>
                      </a:r>
                      <a:endParaRPr lang="en-US" altLang="ko-KR" sz="1200">
                        <a:ea typeface="소요단풍체 볼드 TTF"/>
                      </a:endParaRPr>
                    </a:p>
                  </a:txBody>
                  <a:tcPr marL="91440" marR="91440">
                    <a:solidFill>
                      <a:srgbClr val="c0cdef"/>
                    </a:solidFill>
                  </a:tcPr>
                </a:tc>
              </a:tr>
              <a:tr h="350410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소요단풍체 볼드 TTF"/>
                          <a:ea typeface="소요단풍체 볼드 TTF"/>
                        </a:rPr>
                        <a:t>한화</a:t>
                      </a:r>
                      <a:endParaRPr lang="ko-KR" altLang="en-US" sz="1200">
                        <a:ea typeface="소요단풍체 볼드 TTF"/>
                      </a:endParaRPr>
                    </a:p>
                  </a:txBody>
                  <a:tcPr marL="91440" marR="91440">
                    <a:solidFill>
                      <a:srgbClr val="c0cde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소요단풍체 볼드 TTF"/>
                          <a:ea typeface="소요단풍체 볼드 TTF"/>
                        </a:rPr>
                        <a:t>0.443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a typeface="소요단풍체 볼드 TTF"/>
                      </a:endParaRPr>
                    </a:p>
                  </a:txBody>
                  <a:tcPr marL="91440" marR="91440">
                    <a:solidFill>
                      <a:srgbClr val="c0cde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/>
                        <a:t>9</a:t>
                      </a:r>
                      <a:endParaRPr lang="en-US" altLang="ko-KR"/>
                    </a:p>
                  </a:txBody>
                  <a:tcPr marL="91440" marR="91440">
                    <a:solidFill>
                      <a:srgbClr val="c0cde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 sz="1200">
                          <a:latin typeface="소요단풍체 볼드 TTF"/>
                          <a:ea typeface="소요단풍체 볼드 TTF"/>
                        </a:rPr>
                        <a:t>0.465</a:t>
                      </a:r>
                      <a:endParaRPr lang="en-US" altLang="ko-KR" sz="1200">
                        <a:ea typeface="소요단풍체 볼드 TTF"/>
                      </a:endParaRPr>
                    </a:p>
                  </a:txBody>
                  <a:tcPr marL="91440" marR="91440">
                    <a:solidFill>
                      <a:srgbClr val="c0cde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 sz="1200">
                          <a:ea typeface="소요단풍체 볼드 TTF"/>
                        </a:rPr>
                        <a:t>8</a:t>
                      </a:r>
                      <a:endParaRPr lang="en-US" altLang="ko-KR" sz="1200">
                        <a:ea typeface="소요단풍체 볼드 TTF"/>
                      </a:endParaRPr>
                    </a:p>
                  </a:txBody>
                  <a:tcPr marL="91440" marR="91440">
                    <a:solidFill>
                      <a:srgbClr val="c0cde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소요단풍체 볼드 TTF"/>
                          <a:ea typeface="소요단풍체 볼드 TTF"/>
                        </a:rPr>
                        <a:t>Lasso Regression</a:t>
                      </a:r>
                      <a:endParaRPr lang="en-US" altLang="ko-KR" sz="1200">
                        <a:ea typeface="소요단풍체 볼드 TTF"/>
                      </a:endParaRPr>
                    </a:p>
                  </a:txBody>
                  <a:tcPr marL="91440" marR="91440">
                    <a:solidFill>
                      <a:srgbClr val="c0cdef"/>
                    </a:solidFill>
                  </a:tcPr>
                </a:tc>
              </a:tr>
              <a:tr h="350410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소요단풍체 볼드 TTF"/>
                          <a:ea typeface="소요단풍체 볼드 TTF"/>
                        </a:rPr>
                        <a:t>키움</a:t>
                      </a:r>
                      <a:endParaRPr lang="ko-KR" altLang="en-US" sz="1200">
                        <a:ea typeface="소요단풍체 볼드 TTF"/>
                      </a:endParaRPr>
                    </a:p>
                  </a:txBody>
                  <a:tcPr marL="91440" marR="91440">
                    <a:solidFill>
                      <a:srgbClr val="c0cde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소요단풍체 볼드 TTF"/>
                          <a:ea typeface="소요단풍체 볼드 TTF"/>
                        </a:rPr>
                        <a:t>0.397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a typeface="소요단풍체 볼드 TTF"/>
                      </a:endParaRPr>
                    </a:p>
                  </a:txBody>
                  <a:tcPr marL="91440" marR="91440">
                    <a:solidFill>
                      <a:srgbClr val="c0cde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a typeface="소요단풍체 볼드 TTF"/>
                        </a:rPr>
                        <a:t>10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a typeface="소요단풍체 볼드 TTF"/>
                      </a:endParaRPr>
                    </a:p>
                  </a:txBody>
                  <a:tcPr marL="91440" marR="91440">
                    <a:solidFill>
                      <a:srgbClr val="c0cde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 sz="1200">
                          <a:latin typeface="소요단풍체 볼드 TTF"/>
                          <a:ea typeface="소요단풍체 볼드 TTF"/>
                        </a:rPr>
                        <a:t>0.403</a:t>
                      </a:r>
                      <a:endParaRPr lang="en-US" altLang="ko-KR" sz="1200">
                        <a:ea typeface="소요단풍체 볼드 TTF"/>
                      </a:endParaRPr>
                    </a:p>
                  </a:txBody>
                  <a:tcPr marL="91440" marR="91440">
                    <a:solidFill>
                      <a:srgbClr val="c0cde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 sz="1200">
                          <a:ea typeface="소요단풍체 볼드 TTF"/>
                        </a:rPr>
                        <a:t>10</a:t>
                      </a:r>
                      <a:endParaRPr lang="en-US" altLang="ko-KR" sz="1200">
                        <a:ea typeface="소요단풍체 볼드 TTF"/>
                      </a:endParaRPr>
                    </a:p>
                  </a:txBody>
                  <a:tcPr marL="91440" marR="91440">
                    <a:solidFill>
                      <a:srgbClr val="c0cde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소요단풍체 볼드 TTF"/>
                          <a:ea typeface="소요단풍체 볼드 TTF"/>
                        </a:rPr>
                        <a:t>Ridge Regression</a:t>
                      </a:r>
                      <a:endParaRPr lang="en-US" altLang="ko-KR" sz="1200" b="1">
                        <a:solidFill>
                          <a:schemeClr val="dk1"/>
                        </a:solidFill>
                        <a:effectLst/>
                        <a:ea typeface="소요단풍체 볼드 TTF"/>
                      </a:endParaRPr>
                    </a:p>
                  </a:txBody>
                  <a:tcPr marL="91440" marR="91440">
                    <a:solidFill>
                      <a:srgbClr val="c0cdef"/>
                    </a:solidFill>
                  </a:tcPr>
                </a:tc>
              </a:tr>
            </a:tbl>
          </a:graphicData>
        </a:graphic>
      </p:graphicFrame>
      <p:sp>
        <p:nvSpPr>
          <p:cNvPr id="100" name=""/>
          <p:cNvSpPr txBox="1"/>
          <p:nvPr/>
        </p:nvSpPr>
        <p:spPr>
          <a:xfrm>
            <a:off x="565474" y="364787"/>
            <a:ext cx="6096000" cy="3000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 b="1">
                <a:solidFill>
                  <a:srgbClr val="faf3db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감탄로드감탄체 TTF"/>
                <a:ea typeface="감탄로드감탄체 TTF"/>
              </a:rPr>
              <a:t>Data analysis Project</a:t>
            </a:r>
            <a:endParaRPr lang="ko-KR" altLang="en-US" sz="1400" b="1">
              <a:solidFill>
                <a:srgbClr val="faf3db"/>
              </a:solidFill>
              <a:latin typeface="감탄로드감탄체 TTF"/>
              <a:ea typeface="감탄로드감탄체 TTF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afba9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06400" y="355600"/>
            <a:ext cx="2489200" cy="42333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 rot="5400000">
            <a:off x="3225951" y="-2139712"/>
            <a:ext cx="5740097" cy="113792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50333" y="1710266"/>
            <a:ext cx="11091334" cy="8466"/>
          </a:xfrm>
          <a:prstGeom prst="rect">
            <a:avLst/>
          </a:prstGeom>
        </p:spPr>
      </p:pic>
      <p:sp>
        <p:nvSpPr>
          <p:cNvPr id="36" name="TextBox 27"/>
          <p:cNvSpPr txBox="1"/>
          <p:nvPr/>
        </p:nvSpPr>
        <p:spPr>
          <a:xfrm>
            <a:off x="762000" y="973666"/>
            <a:ext cx="9169400" cy="6604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103749"/>
              </a:lnSpc>
              <a:defRPr/>
            </a:pPr>
            <a:r>
              <a:rPr lang="en-US" altLang="ko-KR" sz="3600" b="1" i="0" u="none" strike="noStrike">
                <a:solidFill>
                  <a:srgbClr val="212121"/>
                </a:solidFill>
                <a:latin typeface="소요단풍체 볼드 TTF"/>
                <a:ea typeface="소요단풍체 볼드 TTF"/>
              </a:rPr>
              <a:t>6)</a:t>
            </a:r>
            <a:r>
              <a:rPr lang="ko-KR" altLang="en-US" sz="3600" b="1" i="0" u="none" strike="noStrike">
                <a:solidFill>
                  <a:srgbClr val="212121"/>
                </a:solidFill>
                <a:latin typeface="소요단풍체 볼드 TTF"/>
                <a:ea typeface="소요단풍체 볼드 TTF"/>
              </a:rPr>
              <a:t> 참고사항</a:t>
            </a:r>
            <a:endParaRPr lang="ko-KR" altLang="en-US" sz="3600" b="1" i="0" u="none" strike="noStrike">
              <a:solidFill>
                <a:srgbClr val="212121"/>
              </a:solidFill>
              <a:latin typeface="소요단풍체 볼드 TTF"/>
              <a:ea typeface="소요단풍체 볼드 TTF"/>
            </a:endParaRPr>
          </a:p>
        </p:txBody>
      </p:sp>
      <p:pic>
        <p:nvPicPr>
          <p:cNvPr id="100" name="그림 8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225921" y="2349740"/>
            <a:ext cx="4044594" cy="2966289"/>
          </a:xfrm>
          <a:prstGeom prst="rect">
            <a:avLst/>
          </a:prstGeom>
        </p:spPr>
      </p:pic>
      <p:sp>
        <p:nvSpPr>
          <p:cNvPr id="101" name=""/>
          <p:cNvSpPr/>
          <p:nvPr/>
        </p:nvSpPr>
        <p:spPr>
          <a:xfrm>
            <a:off x="1127708" y="2251008"/>
            <a:ext cx="4231952" cy="3089599"/>
          </a:xfrm>
          <a:prstGeom prst="rect">
            <a:avLst/>
          </a:prstGeom>
          <a:noFill/>
          <a:ln w="38100">
            <a:solidFill>
              <a:schemeClr val="accent3"/>
            </a:solidFill>
            <a:prstDash val="sysDash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2" name=""/>
          <p:cNvSpPr txBox="1"/>
          <p:nvPr/>
        </p:nvSpPr>
        <p:spPr>
          <a:xfrm>
            <a:off x="802821" y="5635028"/>
            <a:ext cx="6096000" cy="54483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 sz="1500">
                <a:solidFill>
                  <a:srgbClr val="808080"/>
                </a:solidFill>
                <a:latin typeface="소요단풍체 볼드 TTF"/>
                <a:ea typeface="소요단풍체 볼드 TTF"/>
              </a:rPr>
              <a:t>전년도 대비</a:t>
            </a:r>
            <a:r>
              <a:rPr lang="en-US" altLang="ko-KR" sz="1500">
                <a:solidFill>
                  <a:srgbClr val="808080"/>
                </a:solidFill>
                <a:latin typeface="소요단풍체 볼드 TTF"/>
                <a:ea typeface="소요단풍체 볼드 TTF"/>
              </a:rPr>
              <a:t>,</a:t>
            </a:r>
            <a:r>
              <a:rPr lang="ko-KR" altLang="en-US" sz="1500">
                <a:solidFill>
                  <a:srgbClr val="808080"/>
                </a:solidFill>
                <a:latin typeface="소요단풍체 볼드 TTF"/>
                <a:ea typeface="소요단풍체 볼드 TTF"/>
              </a:rPr>
              <a:t> 올해의 타격 지표가 높은 것으로 확인</a:t>
            </a:r>
            <a:endParaRPr lang="ko-KR" altLang="en-US" sz="1500">
              <a:solidFill>
                <a:srgbClr val="808080"/>
              </a:solidFill>
              <a:ea typeface="소요단풍체 볼드 TTF"/>
            </a:endParaRPr>
          </a:p>
          <a:p>
            <a:pPr>
              <a:defRPr/>
            </a:pPr>
            <a:r>
              <a:rPr lang="ko-KR" altLang="en-US" sz="1500">
                <a:solidFill>
                  <a:srgbClr val="808080"/>
                </a:solidFill>
                <a:latin typeface="소요단풍체 볼드 TTF"/>
                <a:ea typeface="소요단풍체 볼드 TTF"/>
              </a:rPr>
              <a:t>특히</a:t>
            </a:r>
            <a:r>
              <a:rPr lang="en-US" altLang="ko-KR" sz="1500">
                <a:solidFill>
                  <a:srgbClr val="808080"/>
                </a:solidFill>
                <a:latin typeface="소요단풍체 볼드 TTF"/>
                <a:ea typeface="소요단풍체 볼드 TTF"/>
              </a:rPr>
              <a:t>,</a:t>
            </a:r>
            <a:r>
              <a:rPr lang="ko-KR" altLang="en-US" sz="1500">
                <a:solidFill>
                  <a:srgbClr val="808080"/>
                </a:solidFill>
                <a:latin typeface="소요단풍체 볼드 TTF"/>
                <a:ea typeface="소요단풍체 볼드 TTF"/>
              </a:rPr>
              <a:t> 전년도 대비</a:t>
            </a:r>
            <a:r>
              <a:rPr lang="en-US" altLang="ko-KR" sz="1500">
                <a:solidFill>
                  <a:srgbClr val="808080"/>
                </a:solidFill>
                <a:latin typeface="소요단풍체 볼드 TTF"/>
                <a:ea typeface="소요단풍체 볼드 TTF"/>
              </a:rPr>
              <a:t>,</a:t>
            </a:r>
            <a:r>
              <a:rPr lang="ko-KR" altLang="en-US" sz="1500">
                <a:solidFill>
                  <a:srgbClr val="808080"/>
                </a:solidFill>
                <a:latin typeface="소요단풍체 볼드 TTF"/>
                <a:ea typeface="소요단풍체 볼드 TTF"/>
              </a:rPr>
              <a:t> 홈런 수가 많이 증가함</a:t>
            </a:r>
            <a:r>
              <a:rPr lang="en-US" altLang="ko-KR" sz="1500">
                <a:solidFill>
                  <a:srgbClr val="808080"/>
                </a:solidFill>
                <a:latin typeface="소요단풍체 볼드 TTF"/>
                <a:ea typeface="소요단풍체 볼드 TTF"/>
              </a:rPr>
              <a:t>(97</a:t>
            </a:r>
            <a:r>
              <a:rPr lang="ko-KR" altLang="en-US" sz="1500">
                <a:solidFill>
                  <a:srgbClr val="808080"/>
                </a:solidFill>
                <a:latin typeface="소요단풍체 볼드 TTF"/>
                <a:ea typeface="소요단풍체 볼드 TTF"/>
              </a:rPr>
              <a:t>개 증가</a:t>
            </a:r>
            <a:r>
              <a:rPr lang="en-US" altLang="ko-KR" sz="1500">
                <a:solidFill>
                  <a:srgbClr val="808080"/>
                </a:solidFill>
                <a:latin typeface="소요단풍체 볼드 TTF"/>
                <a:ea typeface="소요단풍체 볼드 TTF"/>
              </a:rPr>
              <a:t>)</a:t>
            </a:r>
            <a:endParaRPr lang="ko-KR" altLang="en-US">
              <a:solidFill>
                <a:srgbClr val="808080"/>
              </a:solidFill>
              <a:ea typeface="소요단풍체 볼드 TTF"/>
            </a:endParaRPr>
          </a:p>
        </p:txBody>
      </p:sp>
      <p:sp>
        <p:nvSpPr>
          <p:cNvPr id="103" name="TextBox 9"/>
          <p:cNvSpPr txBox="1"/>
          <p:nvPr/>
        </p:nvSpPr>
        <p:spPr>
          <a:xfrm>
            <a:off x="2863488" y="5427984"/>
            <a:ext cx="2512337" cy="2380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000" b="1">
                <a:solidFill>
                  <a:srgbClr val="ff6600"/>
                </a:solidFill>
                <a:latin typeface="소요단풍체 볼드 TTF"/>
                <a:ea typeface="소요단풍체 볼드 TTF"/>
              </a:rPr>
              <a:t>＊삼성의 </a:t>
            </a:r>
            <a:r>
              <a:rPr lang="en-US" altLang="ko-KR" sz="1000" b="1">
                <a:solidFill>
                  <a:srgbClr val="ff6600"/>
                </a:solidFill>
                <a:latin typeface="소요단풍체 볼드 TTF"/>
                <a:ea typeface="소요단풍체 볼드 TTF"/>
              </a:rPr>
              <a:t>10</a:t>
            </a:r>
            <a:r>
              <a:rPr lang="ko-KR" altLang="en-US" sz="1000" b="1">
                <a:solidFill>
                  <a:srgbClr val="ff6600"/>
                </a:solidFill>
                <a:latin typeface="소요단풍체 볼드 TTF"/>
                <a:ea typeface="소요단풍체 볼드 TTF"/>
              </a:rPr>
              <a:t>년치 타격 지표 데이터</a:t>
            </a:r>
            <a:endParaRPr lang="ko-KR" altLang="en-US" sz="1000" b="1">
              <a:solidFill>
                <a:srgbClr val="ff6600"/>
              </a:solidFill>
              <a:ea typeface="소요단풍체 볼드 TTF"/>
            </a:endParaRPr>
          </a:p>
        </p:txBody>
      </p:sp>
      <p:sp>
        <p:nvSpPr>
          <p:cNvPr id="104" name=""/>
          <p:cNvSpPr txBox="1"/>
          <p:nvPr/>
        </p:nvSpPr>
        <p:spPr>
          <a:xfrm>
            <a:off x="972130" y="1860073"/>
            <a:ext cx="6134880" cy="3668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>
                <a:solidFill>
                  <a:srgbClr val="808080"/>
                </a:solidFill>
                <a:latin typeface="휴먼둥근헤드라인"/>
                <a:ea typeface="휴먼둥근헤드라인"/>
              </a:rPr>
              <a:t>&lt;</a:t>
            </a:r>
            <a:r>
              <a:rPr lang="ko-KR" altLang="en-US">
                <a:solidFill>
                  <a:srgbClr val="808080"/>
                </a:solidFill>
                <a:latin typeface="휴먼둥근헤드라인"/>
                <a:ea typeface="휴먼둥근헤드라인"/>
              </a:rPr>
              <a:t>표</a:t>
            </a:r>
            <a:r>
              <a:rPr lang="en-US" altLang="ko-KR">
                <a:solidFill>
                  <a:srgbClr val="808080"/>
                </a:solidFill>
                <a:latin typeface="휴먼둥근헤드라인"/>
                <a:ea typeface="휴먼둥근헤드라인"/>
              </a:rPr>
              <a:t>&gt;2024</a:t>
            </a:r>
            <a:r>
              <a:rPr lang="ko-KR" altLang="en-US">
                <a:solidFill>
                  <a:srgbClr val="808080"/>
                </a:solidFill>
                <a:latin typeface="휴먼둥근헤드라인"/>
                <a:ea typeface="휴먼둥근헤드라인"/>
              </a:rPr>
              <a:t> 삼성라이온즈 세부 타격 지표</a:t>
            </a:r>
            <a:endParaRPr lang="ko-KR" altLang="en-US">
              <a:solidFill>
                <a:srgbClr val="808080"/>
              </a:solidFill>
              <a:latin typeface="휴먼둥근헤드라인"/>
              <a:ea typeface="휴먼둥근헤드라인"/>
            </a:endParaRPr>
          </a:p>
        </p:txBody>
      </p:sp>
      <p:pic>
        <p:nvPicPr>
          <p:cNvPr id="106" name="그림 11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6726984" y="2259173"/>
            <a:ext cx="4202701" cy="3098548"/>
          </a:xfrm>
          <a:prstGeom prst="rect">
            <a:avLst/>
          </a:prstGeom>
        </p:spPr>
      </p:pic>
      <p:sp>
        <p:nvSpPr>
          <p:cNvPr id="107" name=""/>
          <p:cNvSpPr txBox="1"/>
          <p:nvPr/>
        </p:nvSpPr>
        <p:spPr>
          <a:xfrm>
            <a:off x="6444923" y="1848213"/>
            <a:ext cx="6134880" cy="3668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>
                <a:solidFill>
                  <a:srgbClr val="808080"/>
                </a:solidFill>
                <a:latin typeface="휴먼둥근헤드라인"/>
                <a:ea typeface="휴먼둥근헤드라인"/>
              </a:rPr>
              <a:t>&lt;</a:t>
            </a:r>
            <a:r>
              <a:rPr lang="ko-KR" altLang="en-US">
                <a:solidFill>
                  <a:srgbClr val="808080"/>
                </a:solidFill>
                <a:latin typeface="휴먼둥근헤드라인"/>
                <a:ea typeface="휴먼둥근헤드라인"/>
              </a:rPr>
              <a:t>표</a:t>
            </a:r>
            <a:r>
              <a:rPr lang="en-US" altLang="ko-KR">
                <a:solidFill>
                  <a:srgbClr val="808080"/>
                </a:solidFill>
                <a:latin typeface="휴먼둥근헤드라인"/>
                <a:ea typeface="휴먼둥근헤드라인"/>
              </a:rPr>
              <a:t>&gt;2024</a:t>
            </a:r>
            <a:r>
              <a:rPr lang="ko-KR" altLang="en-US">
                <a:solidFill>
                  <a:srgbClr val="808080"/>
                </a:solidFill>
                <a:latin typeface="휴먼둥근헤드라인"/>
                <a:ea typeface="휴먼둥근헤드라인"/>
              </a:rPr>
              <a:t> 삼성라이온즈 전체팀 타격지표</a:t>
            </a:r>
            <a:endParaRPr lang="ko-KR" altLang="en-US">
              <a:solidFill>
                <a:srgbClr val="808080"/>
              </a:solidFill>
              <a:latin typeface="휴먼둥근헤드라인"/>
              <a:ea typeface="휴먼둥근헤드라인"/>
            </a:endParaRPr>
          </a:p>
        </p:txBody>
      </p:sp>
      <p:sp>
        <p:nvSpPr>
          <p:cNvPr id="108" name=""/>
          <p:cNvSpPr/>
          <p:nvPr/>
        </p:nvSpPr>
        <p:spPr>
          <a:xfrm>
            <a:off x="6638794" y="2259561"/>
            <a:ext cx="4231952" cy="3089599"/>
          </a:xfrm>
          <a:prstGeom prst="rect">
            <a:avLst/>
          </a:prstGeom>
          <a:noFill/>
          <a:ln w="38100">
            <a:solidFill>
              <a:schemeClr val="accent3"/>
            </a:solidFill>
            <a:prstDash val="sysDash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9" name="TextBox 5"/>
          <p:cNvSpPr txBox="1"/>
          <p:nvPr/>
        </p:nvSpPr>
        <p:spPr>
          <a:xfrm>
            <a:off x="6585660" y="5634144"/>
            <a:ext cx="5038319" cy="5456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500">
                <a:solidFill>
                  <a:srgbClr val="808080"/>
                </a:solidFill>
                <a:latin typeface="소요단풍체 볼드 TTF"/>
                <a:ea typeface="소요단풍체 볼드 TTF"/>
              </a:rPr>
              <a:t>하지만 올해 전체 팀과 비교 했을 때</a:t>
            </a:r>
            <a:r>
              <a:rPr lang="en-US" altLang="ko-KR" sz="1500">
                <a:solidFill>
                  <a:srgbClr val="808080"/>
                </a:solidFill>
                <a:latin typeface="소요단풍체 볼드 TTF"/>
                <a:ea typeface="소요단풍체 볼드 TTF"/>
              </a:rPr>
              <a:t>,</a:t>
            </a:r>
            <a:r>
              <a:rPr lang="ko-KR" altLang="en-US" sz="1500">
                <a:solidFill>
                  <a:srgbClr val="808080"/>
                </a:solidFill>
                <a:latin typeface="소요단풍체 볼드 TTF"/>
                <a:ea typeface="소요단풍체 볼드 TTF"/>
              </a:rPr>
              <a:t>  </a:t>
            </a:r>
            <a:endParaRPr lang="ko-KR" altLang="en-US" sz="1500">
              <a:solidFill>
                <a:srgbClr val="808080"/>
              </a:solidFill>
              <a:latin typeface="소요단풍체 볼드 TTF"/>
              <a:ea typeface="소요단풍체 볼드 TTF"/>
            </a:endParaRPr>
          </a:p>
          <a:p>
            <a:pPr>
              <a:defRPr/>
            </a:pPr>
            <a:r>
              <a:rPr lang="ko-KR" altLang="en-US" sz="1500">
                <a:solidFill>
                  <a:srgbClr val="808080"/>
                </a:solidFill>
                <a:latin typeface="소요단풍체 볼드 TTF"/>
                <a:ea typeface="소요단풍체 볼드 TTF"/>
              </a:rPr>
              <a:t>팀타율 </a:t>
            </a:r>
            <a:r>
              <a:rPr lang="en-US" altLang="ko-KR" sz="1500">
                <a:solidFill>
                  <a:srgbClr val="808080"/>
                </a:solidFill>
                <a:latin typeface="소요단풍체 볼드 TTF"/>
                <a:ea typeface="소요단풍체 볼드 TTF"/>
              </a:rPr>
              <a:t>,</a:t>
            </a:r>
            <a:r>
              <a:rPr lang="ko-KR" altLang="en-US" sz="1500">
                <a:solidFill>
                  <a:srgbClr val="808080"/>
                </a:solidFill>
                <a:latin typeface="소요단풍체 볼드 TTF"/>
                <a:ea typeface="소요단풍체 볼드 TTF"/>
              </a:rPr>
              <a:t>  득점 </a:t>
            </a:r>
            <a:r>
              <a:rPr lang="en-US" altLang="ko-KR" sz="1500">
                <a:solidFill>
                  <a:srgbClr val="808080"/>
                </a:solidFill>
                <a:latin typeface="소요단풍체 볼드 TTF"/>
                <a:ea typeface="소요단풍체 볼드 TTF"/>
              </a:rPr>
              <a:t>,</a:t>
            </a:r>
            <a:r>
              <a:rPr lang="ko-KR" altLang="en-US" sz="1500">
                <a:solidFill>
                  <a:srgbClr val="808080"/>
                </a:solidFill>
                <a:latin typeface="소요단풍체 볼드 TTF"/>
                <a:ea typeface="소요단풍체 볼드 TTF"/>
              </a:rPr>
              <a:t> 팀안타 는 리그 하위권 수준 이였음</a:t>
            </a:r>
            <a:r>
              <a:rPr lang="en-US" altLang="ko-KR" sz="1500">
                <a:solidFill>
                  <a:srgbClr val="808080"/>
                </a:solidFill>
                <a:latin typeface="소요단풍체 볼드 TTF"/>
                <a:ea typeface="소요단풍체 볼드 TTF"/>
              </a:rPr>
              <a:t>(</a:t>
            </a:r>
            <a:r>
              <a:rPr lang="ko-KR" altLang="en-US" sz="1500">
                <a:solidFill>
                  <a:srgbClr val="808080"/>
                </a:solidFill>
                <a:latin typeface="소요단풍체 볼드 TTF"/>
                <a:ea typeface="소요단풍체 볼드 TTF"/>
              </a:rPr>
              <a:t>홈런 제외</a:t>
            </a:r>
            <a:r>
              <a:rPr lang="en-US" altLang="ko-KR" sz="1500">
                <a:solidFill>
                  <a:srgbClr val="808080"/>
                </a:solidFill>
                <a:latin typeface="소요단풍체 볼드 TTF"/>
                <a:ea typeface="소요단풍체 볼드 TTF"/>
              </a:rPr>
              <a:t>)</a:t>
            </a:r>
            <a:endParaRPr lang="en-US" altLang="ko-KR" sz="1500">
              <a:solidFill>
                <a:srgbClr val="808080"/>
              </a:solidFill>
              <a:ea typeface="소요단풍체 볼드 TTF"/>
            </a:endParaRPr>
          </a:p>
        </p:txBody>
      </p:sp>
      <p:sp>
        <p:nvSpPr>
          <p:cNvPr id="110" name=""/>
          <p:cNvSpPr txBox="1"/>
          <p:nvPr/>
        </p:nvSpPr>
        <p:spPr>
          <a:xfrm>
            <a:off x="565474" y="364787"/>
            <a:ext cx="6096000" cy="3000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 b="1">
                <a:solidFill>
                  <a:srgbClr val="faf3db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감탄로드감탄체 TTF"/>
                <a:ea typeface="감탄로드감탄체 TTF"/>
              </a:rPr>
              <a:t>Data analysis Project</a:t>
            </a:r>
            <a:endParaRPr lang="ko-KR" altLang="en-US" sz="1400" b="1">
              <a:solidFill>
                <a:srgbClr val="faf3db"/>
              </a:solidFill>
              <a:latin typeface="감탄로드감탄체 TTF"/>
              <a:ea typeface="감탄로드감탄체 TTF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afba9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73666" y="660400"/>
            <a:ext cx="2082800" cy="51646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-118533" y="5156200"/>
            <a:ext cx="12403667" cy="1727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 rot="5400000">
            <a:off x="3666066" y="-1659466"/>
            <a:ext cx="4885267" cy="10270067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4326467" y="2277533"/>
            <a:ext cx="3530600" cy="804333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03749"/>
              </a:lnSpc>
              <a:defRPr/>
            </a:pPr>
            <a:endParaRPr lang="ko-KR" sz="6800" b="0" i="0" u="none" strike="noStrike">
              <a:solidFill>
                <a:srgbClr val="212121"/>
              </a:solidFill>
              <a:ea typeface="Cafe24 Ohsquare air"/>
            </a:endParaRP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3053291" y="3391958"/>
            <a:ext cx="304800" cy="304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8832850" y="3420533"/>
            <a:ext cx="304800" cy="3048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151466" y="5376333"/>
            <a:ext cx="9897534" cy="16933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0795000" y="1642533"/>
            <a:ext cx="76200" cy="762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10795000" y="4936067"/>
            <a:ext cx="76200" cy="762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1397000" y="1642533"/>
            <a:ext cx="76200" cy="762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1397000" y="4936067"/>
            <a:ext cx="76200" cy="762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752600" y="2900891"/>
            <a:ext cx="8695267" cy="1371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03749"/>
              </a:lnSpc>
              <a:defRPr/>
            </a:pPr>
            <a:r>
              <a:rPr lang="en-US" altLang="ko-KR" sz="5700" b="1" i="0" u="none" strike="noStrike">
                <a:solidFill>
                  <a:srgbClr val="212121"/>
                </a:solidFill>
                <a:latin typeface="소요단풍체 볼드 TTF"/>
                <a:ea typeface="소요단풍체 볼드 TTF"/>
              </a:rPr>
              <a:t>01.</a:t>
            </a:r>
            <a:r>
              <a:rPr lang="ko-KR" altLang="en-US" sz="5700" b="1" i="0" u="none" strike="noStrike">
                <a:solidFill>
                  <a:srgbClr val="212121"/>
                </a:solidFill>
                <a:latin typeface="소요단풍체 볼드 TTF"/>
                <a:ea typeface="소요단풍체 볼드 TTF"/>
              </a:rPr>
              <a:t>주제선정이유</a:t>
            </a:r>
            <a:endParaRPr lang="ko-KR" altLang="en-US" sz="5700" b="1" i="0" u="none" strike="noStrike">
              <a:solidFill>
                <a:srgbClr val="212121"/>
              </a:solidFill>
              <a:ea typeface="소요단풍체 볼드 TTF"/>
            </a:endParaRPr>
          </a:p>
        </p:txBody>
      </p:sp>
      <p:sp>
        <p:nvSpPr>
          <p:cNvPr id="23" name=""/>
          <p:cNvSpPr txBox="1"/>
          <p:nvPr/>
        </p:nvSpPr>
        <p:spPr>
          <a:xfrm>
            <a:off x="1211035" y="752397"/>
            <a:ext cx="1887506" cy="255348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en-US" altLang="ko-KR" sz="1100" b="1"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감탄로드감탄체 TTF"/>
                <a:ea typeface="감탄로드감탄체 TTF"/>
              </a:rPr>
              <a:t>Data analysis Project</a:t>
            </a:r>
            <a:r>
              <a:rPr lang="en-US" altLang="ko-KR" sz="1100"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소요단풍체 볼드 TTF"/>
                <a:ea typeface="소요단풍체 볼드 TTF"/>
              </a:rPr>
              <a:t> </a:t>
            </a:r>
            <a:endParaRPr lang="ko-KR" altLang="en-US" sz="11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afba9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06400" y="355600"/>
            <a:ext cx="2489200" cy="42333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 rot="5400000">
            <a:off x="3225951" y="-2139712"/>
            <a:ext cx="5740097" cy="113792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50333" y="1710266"/>
            <a:ext cx="11091334" cy="8466"/>
          </a:xfrm>
          <a:prstGeom prst="rect">
            <a:avLst/>
          </a:prstGeom>
        </p:spPr>
      </p:pic>
      <p:sp>
        <p:nvSpPr>
          <p:cNvPr id="36" name="TextBox 27"/>
          <p:cNvSpPr txBox="1"/>
          <p:nvPr/>
        </p:nvSpPr>
        <p:spPr>
          <a:xfrm>
            <a:off x="762000" y="973666"/>
            <a:ext cx="9169400" cy="6604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103749"/>
              </a:lnSpc>
              <a:defRPr/>
            </a:pPr>
            <a:r>
              <a:rPr lang="en-US" altLang="ko-KR" sz="3600" b="1" i="0" u="none" strike="noStrike">
                <a:solidFill>
                  <a:srgbClr val="212121"/>
                </a:solidFill>
                <a:latin typeface="소요단풍체 볼드 TTF"/>
                <a:ea typeface="소요단풍체 볼드 TTF"/>
              </a:rPr>
              <a:t>6)</a:t>
            </a:r>
            <a:r>
              <a:rPr lang="ko-KR" altLang="en-US" sz="3600" b="1" i="0" u="none" strike="noStrike">
                <a:solidFill>
                  <a:srgbClr val="212121"/>
                </a:solidFill>
                <a:latin typeface="소요단풍체 볼드 TTF"/>
                <a:ea typeface="소요단풍체 볼드 TTF"/>
              </a:rPr>
              <a:t> 참고사항</a:t>
            </a:r>
            <a:endParaRPr lang="ko-KR" altLang="en-US" sz="3600" b="1" i="0" u="none" strike="noStrike">
              <a:solidFill>
                <a:srgbClr val="212121"/>
              </a:solidFill>
              <a:latin typeface="소요단풍체 볼드 TTF"/>
              <a:ea typeface="소요단풍체 볼드 TTF"/>
            </a:endParaRPr>
          </a:p>
        </p:txBody>
      </p:sp>
      <p:sp>
        <p:nvSpPr>
          <p:cNvPr id="101" name=""/>
          <p:cNvSpPr/>
          <p:nvPr/>
        </p:nvSpPr>
        <p:spPr>
          <a:xfrm>
            <a:off x="1127708" y="2251008"/>
            <a:ext cx="4231952" cy="3089599"/>
          </a:xfrm>
          <a:prstGeom prst="rect">
            <a:avLst/>
          </a:prstGeom>
          <a:noFill/>
          <a:ln w="38100">
            <a:solidFill>
              <a:schemeClr val="accent3"/>
            </a:solidFill>
            <a:prstDash val="sysDash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4" name=""/>
          <p:cNvSpPr txBox="1"/>
          <p:nvPr/>
        </p:nvSpPr>
        <p:spPr>
          <a:xfrm>
            <a:off x="1745793" y="1762878"/>
            <a:ext cx="8292585" cy="359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>
                <a:solidFill>
                  <a:srgbClr val="808080"/>
                </a:solidFill>
                <a:latin typeface="휴먼둥근헤드라인"/>
                <a:ea typeface="휴먼둥근헤드라인"/>
              </a:rPr>
              <a:t>&lt;</a:t>
            </a:r>
            <a:r>
              <a:rPr lang="ko-KR" altLang="en-US">
                <a:solidFill>
                  <a:srgbClr val="808080"/>
                </a:solidFill>
                <a:latin typeface="휴먼둥근헤드라인"/>
                <a:ea typeface="휴먼둥근헤드라인"/>
              </a:rPr>
              <a:t>표</a:t>
            </a:r>
            <a:r>
              <a:rPr lang="en-US" altLang="ko-KR">
                <a:solidFill>
                  <a:srgbClr val="808080"/>
                </a:solidFill>
                <a:latin typeface="휴먼둥근헤드라인"/>
                <a:ea typeface="휴먼둥근헤드라인"/>
              </a:rPr>
              <a:t>&gt;2024</a:t>
            </a:r>
            <a:r>
              <a:rPr lang="ko-KR" altLang="en-US">
                <a:solidFill>
                  <a:srgbClr val="808080"/>
                </a:solidFill>
                <a:latin typeface="휴먼둥근헤드라인"/>
                <a:ea typeface="휴먼둥근헤드라인"/>
              </a:rPr>
              <a:t> 삼성라이온즈 세부 타격 지표</a:t>
            </a:r>
            <a:r>
              <a:rPr lang="en-US" altLang="ko-KR">
                <a:solidFill>
                  <a:srgbClr val="808080"/>
                </a:solidFill>
                <a:latin typeface="휴먼둥근헤드라인"/>
                <a:ea typeface="휴먼둥근헤드라인"/>
              </a:rPr>
              <a:t>(</a:t>
            </a:r>
            <a:r>
              <a:rPr lang="ko-KR" altLang="en-US">
                <a:solidFill>
                  <a:srgbClr val="808080"/>
                </a:solidFill>
                <a:latin typeface="휴먼둥근헤드라인"/>
                <a:ea typeface="휴먼둥근헤드라인"/>
              </a:rPr>
              <a:t>피홈런</a:t>
            </a:r>
            <a:r>
              <a:rPr lang="en-US" altLang="ko-KR">
                <a:solidFill>
                  <a:srgbClr val="808080"/>
                </a:solidFill>
                <a:latin typeface="휴먼둥근헤드라인"/>
                <a:ea typeface="휴먼둥근헤드라인"/>
              </a:rPr>
              <a:t>):</a:t>
            </a:r>
            <a:r>
              <a:rPr lang="ko-KR" altLang="en-US">
                <a:solidFill>
                  <a:srgbClr val="808080"/>
                </a:solidFill>
                <a:latin typeface="휴먼둥근헤드라인"/>
                <a:ea typeface="휴먼둥근헤드라인"/>
              </a:rPr>
              <a:t>전체지표 </a:t>
            </a:r>
            <a:r>
              <a:rPr lang="en-US" altLang="ko-KR">
                <a:solidFill>
                  <a:srgbClr val="808080"/>
                </a:solidFill>
                <a:latin typeface="휴먼둥근헤드라인"/>
                <a:ea typeface="휴먼둥근헤드라인"/>
              </a:rPr>
              <a:t>2023-2024</a:t>
            </a:r>
            <a:endParaRPr lang="en-US" altLang="ko-KR">
              <a:solidFill>
                <a:srgbClr val="808080"/>
              </a:solidFill>
              <a:latin typeface="휴먼둥근헤드라인"/>
              <a:ea typeface="휴먼둥근헤드라인"/>
            </a:endParaRPr>
          </a:p>
        </p:txBody>
      </p:sp>
      <p:sp>
        <p:nvSpPr>
          <p:cNvPr id="108" name=""/>
          <p:cNvSpPr/>
          <p:nvPr/>
        </p:nvSpPr>
        <p:spPr>
          <a:xfrm>
            <a:off x="6638794" y="2259561"/>
            <a:ext cx="4231952" cy="3089599"/>
          </a:xfrm>
          <a:prstGeom prst="rect">
            <a:avLst/>
          </a:prstGeom>
          <a:noFill/>
          <a:ln w="38100">
            <a:solidFill>
              <a:schemeClr val="accent3"/>
            </a:solidFill>
            <a:prstDash val="sysDash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10" name="그림 8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147497" y="2300448"/>
            <a:ext cx="4198620" cy="3015215"/>
          </a:xfrm>
          <a:prstGeom prst="rect">
            <a:avLst/>
          </a:prstGeom>
        </p:spPr>
      </p:pic>
      <p:pic>
        <p:nvPicPr>
          <p:cNvPr id="111" name="그림 9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6654526" y="2306152"/>
            <a:ext cx="4172951" cy="2972316"/>
          </a:xfrm>
          <a:prstGeom prst="rect">
            <a:avLst/>
          </a:prstGeom>
        </p:spPr>
      </p:pic>
      <p:sp>
        <p:nvSpPr>
          <p:cNvPr id="112" name="TextBox 11"/>
          <p:cNvSpPr txBox="1"/>
          <p:nvPr/>
        </p:nvSpPr>
        <p:spPr>
          <a:xfrm>
            <a:off x="3523464" y="5386623"/>
            <a:ext cx="1889912" cy="2407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000" b="1">
                <a:solidFill>
                  <a:srgbClr val="ff6600"/>
                </a:solidFill>
                <a:latin typeface="소요단풍체 볼드 TTF"/>
                <a:ea typeface="소요단풍체 볼드 TTF"/>
              </a:rPr>
              <a:t>＊</a:t>
            </a:r>
            <a:r>
              <a:rPr lang="en-US" altLang="ko-KR" sz="1000" b="1">
                <a:solidFill>
                  <a:srgbClr val="ff6600"/>
                </a:solidFill>
                <a:latin typeface="소요단풍체 볼드 TTF"/>
                <a:ea typeface="소요단풍체 볼드 TTF"/>
              </a:rPr>
              <a:t>2024</a:t>
            </a:r>
            <a:r>
              <a:rPr lang="ko-KR" altLang="en-US" sz="1000" b="1">
                <a:solidFill>
                  <a:srgbClr val="ff6600"/>
                </a:solidFill>
                <a:latin typeface="소요단풍체 볼드 TTF"/>
                <a:ea typeface="소요단풍체 볼드 TTF"/>
              </a:rPr>
              <a:t>년 전체 팀 피홈런 순위</a:t>
            </a:r>
            <a:endParaRPr lang="ko-KR" altLang="en-US" sz="1000" b="1">
              <a:solidFill>
                <a:srgbClr val="ff6600"/>
              </a:solidFill>
              <a:ea typeface="소요단풍체 볼드 TTF"/>
            </a:endParaRPr>
          </a:p>
        </p:txBody>
      </p:sp>
      <p:sp>
        <p:nvSpPr>
          <p:cNvPr id="113" name="TextBox 12"/>
          <p:cNvSpPr txBox="1"/>
          <p:nvPr/>
        </p:nvSpPr>
        <p:spPr>
          <a:xfrm>
            <a:off x="9069369" y="5416071"/>
            <a:ext cx="1974786" cy="2425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000" b="1">
                <a:solidFill>
                  <a:srgbClr val="ff6600"/>
                </a:solidFill>
                <a:latin typeface="소요단풍체 볼드 TTF"/>
                <a:ea typeface="소요단풍체 볼드 TTF"/>
              </a:rPr>
              <a:t>＊</a:t>
            </a:r>
            <a:r>
              <a:rPr lang="en-US" altLang="ko-KR" sz="1000" b="1">
                <a:solidFill>
                  <a:srgbClr val="ff6600"/>
                </a:solidFill>
                <a:latin typeface="소요단풍체 볼드 TTF"/>
                <a:ea typeface="소요단풍체 볼드 TTF"/>
              </a:rPr>
              <a:t>2023</a:t>
            </a:r>
            <a:r>
              <a:rPr lang="ko-KR" altLang="en-US" sz="1000" b="1">
                <a:solidFill>
                  <a:srgbClr val="ff6600"/>
                </a:solidFill>
                <a:latin typeface="소요단풍체 볼드 TTF"/>
                <a:ea typeface="소요단풍체 볼드 TTF"/>
              </a:rPr>
              <a:t>년 전체 팀 피홈런 순위</a:t>
            </a:r>
            <a:endParaRPr lang="ko-KR" altLang="en-US" sz="1000" b="1">
              <a:solidFill>
                <a:srgbClr val="ff6600"/>
              </a:solidFill>
              <a:ea typeface="소요단풍체 볼드 TTF"/>
            </a:endParaRPr>
          </a:p>
        </p:txBody>
      </p:sp>
      <p:sp>
        <p:nvSpPr>
          <p:cNvPr id="114" name="TextBox 10"/>
          <p:cNvSpPr txBox="1"/>
          <p:nvPr/>
        </p:nvSpPr>
        <p:spPr>
          <a:xfrm>
            <a:off x="1152719" y="5634144"/>
            <a:ext cx="8896915" cy="7742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500">
                <a:solidFill>
                  <a:srgbClr val="808080"/>
                </a:solidFill>
                <a:effectLst/>
                <a:latin typeface="소요단풍체 볼드 TTF"/>
                <a:ea typeface="소요단풍체 볼드 TTF"/>
              </a:rPr>
              <a:t>삼성라이온즈의 경우 대표적인 피홈런이 많은 구단</a:t>
            </a:r>
            <a:endParaRPr lang="ko-KR" altLang="en-US" sz="1500">
              <a:solidFill>
                <a:srgbClr val="808080"/>
              </a:solidFill>
              <a:effectLst/>
              <a:ea typeface="소요단풍체 볼드 TTF"/>
            </a:endParaRPr>
          </a:p>
          <a:p>
            <a:pPr>
              <a:defRPr/>
            </a:pPr>
            <a:r>
              <a:rPr lang="en-US" altLang="ko-KR" sz="1500">
                <a:solidFill>
                  <a:srgbClr val="808080"/>
                </a:solidFill>
                <a:effectLst/>
                <a:latin typeface="소요단풍체 볼드 TTF"/>
                <a:ea typeface="소요단풍체 볼드 TTF"/>
              </a:rPr>
              <a:t>2015~2024</a:t>
            </a:r>
            <a:r>
              <a:rPr lang="ko-KR" altLang="en-US" sz="1500">
                <a:solidFill>
                  <a:srgbClr val="808080"/>
                </a:solidFill>
                <a:effectLst/>
                <a:latin typeface="소요단풍체 볼드 TTF"/>
                <a:ea typeface="소요단풍체 볼드 TTF"/>
              </a:rPr>
              <a:t>년까지 피홈런 </a:t>
            </a:r>
            <a:r>
              <a:rPr lang="en-US" altLang="ko-KR" sz="1500">
                <a:solidFill>
                  <a:srgbClr val="808080"/>
                </a:solidFill>
                <a:effectLst/>
                <a:latin typeface="소요단풍체 볼드 TTF"/>
                <a:ea typeface="소요단풍체 볼드 TTF"/>
              </a:rPr>
              <a:t>1</a:t>
            </a:r>
            <a:r>
              <a:rPr lang="ko-KR" altLang="en-US" sz="1500">
                <a:solidFill>
                  <a:srgbClr val="808080"/>
                </a:solidFill>
                <a:effectLst/>
                <a:latin typeface="소요단풍체 볼드 TTF"/>
                <a:ea typeface="소요단풍체 볼드 TTF"/>
              </a:rPr>
              <a:t>등을 기록</a:t>
            </a:r>
            <a:endParaRPr lang="ko-KR" altLang="en-US" sz="1500">
              <a:solidFill>
                <a:srgbClr val="808080"/>
              </a:solidFill>
              <a:effectLst/>
              <a:ea typeface="소요단풍체 볼드 TTF"/>
            </a:endParaRPr>
          </a:p>
          <a:p>
            <a:pPr>
              <a:defRPr/>
            </a:pPr>
            <a:r>
              <a:rPr lang="ko-KR" altLang="en-US" sz="1500">
                <a:solidFill>
                  <a:srgbClr val="808080"/>
                </a:solidFill>
                <a:effectLst/>
                <a:latin typeface="소요단풍체 볼드 TTF"/>
                <a:ea typeface="소요단풍체 볼드 TTF"/>
              </a:rPr>
              <a:t>원인으로는 타구장 대비</a:t>
            </a:r>
            <a:r>
              <a:rPr lang="en-US" altLang="ko-KR" sz="1500">
                <a:solidFill>
                  <a:srgbClr val="808080"/>
                </a:solidFill>
                <a:effectLst/>
                <a:latin typeface="소요단풍체 볼드 TTF"/>
                <a:ea typeface="소요단풍체 볼드 TTF"/>
              </a:rPr>
              <a:t>,</a:t>
            </a:r>
            <a:r>
              <a:rPr lang="ko-KR" altLang="en-US" sz="1500">
                <a:solidFill>
                  <a:srgbClr val="808080"/>
                </a:solidFill>
                <a:effectLst/>
                <a:latin typeface="소요단풍체 볼드 TTF"/>
                <a:ea typeface="소요단풍체 볼드 TTF"/>
              </a:rPr>
              <a:t> 좌우중간 펜스의 거리가 짧아</a:t>
            </a:r>
            <a:r>
              <a:rPr lang="en-US" altLang="ko-KR" sz="1500">
                <a:solidFill>
                  <a:srgbClr val="808080"/>
                </a:solidFill>
                <a:effectLst/>
                <a:latin typeface="소요단풍체 볼드 TTF"/>
                <a:ea typeface="소요단풍체 볼드 TTF"/>
              </a:rPr>
              <a:t>,</a:t>
            </a:r>
            <a:r>
              <a:rPr lang="ko-KR" altLang="en-US" sz="1500">
                <a:solidFill>
                  <a:srgbClr val="808080"/>
                </a:solidFill>
                <a:effectLst/>
                <a:latin typeface="소요단풍체 볼드 TTF"/>
                <a:ea typeface="소요단풍체 볼드 TTF"/>
              </a:rPr>
              <a:t> 홈런이 자주나오는 타자 친화 구장임</a:t>
            </a:r>
            <a:endParaRPr lang="ko-KR" altLang="en-US" sz="1500">
              <a:solidFill>
                <a:srgbClr val="808080"/>
              </a:solidFill>
              <a:effectLst/>
              <a:ea typeface="소요단풍체 볼드 TTF"/>
            </a:endParaRPr>
          </a:p>
        </p:txBody>
      </p:sp>
      <p:sp>
        <p:nvSpPr>
          <p:cNvPr id="115" name=""/>
          <p:cNvSpPr txBox="1"/>
          <p:nvPr/>
        </p:nvSpPr>
        <p:spPr>
          <a:xfrm>
            <a:off x="565474" y="364787"/>
            <a:ext cx="6096000" cy="3000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 b="1">
                <a:solidFill>
                  <a:srgbClr val="faf3db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감탄로드감탄체 TTF"/>
                <a:ea typeface="감탄로드감탄체 TTF"/>
              </a:rPr>
              <a:t>Data analysis Project</a:t>
            </a:r>
            <a:endParaRPr lang="ko-KR" altLang="en-US" sz="1400" b="1">
              <a:solidFill>
                <a:srgbClr val="faf3db"/>
              </a:solidFill>
              <a:latin typeface="감탄로드감탄체 TTF"/>
              <a:ea typeface="감탄로드감탄체 TTF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afba9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06400" y="355600"/>
            <a:ext cx="2489200" cy="42333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 rot="5400000">
            <a:off x="3225951" y="-2139712"/>
            <a:ext cx="5740097" cy="113792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50333" y="1710266"/>
            <a:ext cx="11091334" cy="8466"/>
          </a:xfrm>
          <a:prstGeom prst="rect">
            <a:avLst/>
          </a:prstGeom>
        </p:spPr>
      </p:pic>
      <p:sp>
        <p:nvSpPr>
          <p:cNvPr id="36" name="TextBox 27"/>
          <p:cNvSpPr txBox="1"/>
          <p:nvPr/>
        </p:nvSpPr>
        <p:spPr>
          <a:xfrm>
            <a:off x="762000" y="973666"/>
            <a:ext cx="9169400" cy="6604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103749"/>
              </a:lnSpc>
              <a:defRPr/>
            </a:pPr>
            <a:r>
              <a:rPr lang="en-US" altLang="ko-KR" sz="3600" b="1" i="0" u="none" strike="noStrike">
                <a:solidFill>
                  <a:srgbClr val="212121"/>
                </a:solidFill>
                <a:latin typeface="소요단풍체 볼드 TTF"/>
                <a:ea typeface="소요단풍체 볼드 TTF"/>
              </a:rPr>
              <a:t>6)</a:t>
            </a:r>
            <a:r>
              <a:rPr lang="ko-KR" altLang="en-US" sz="3600" b="1" i="0" u="none" strike="noStrike">
                <a:solidFill>
                  <a:srgbClr val="212121"/>
                </a:solidFill>
                <a:latin typeface="소요단풍체 볼드 TTF"/>
                <a:ea typeface="소요단풍체 볼드 TTF"/>
              </a:rPr>
              <a:t> 참고사항</a:t>
            </a:r>
            <a:endParaRPr lang="ko-KR" altLang="en-US" sz="3600" b="1" i="0" u="none" strike="noStrike">
              <a:solidFill>
                <a:srgbClr val="212121"/>
              </a:solidFill>
              <a:latin typeface="소요단풍체 볼드 TTF"/>
              <a:ea typeface="소요단풍체 볼드 TTF"/>
            </a:endParaRPr>
          </a:p>
        </p:txBody>
      </p:sp>
      <p:sp>
        <p:nvSpPr>
          <p:cNvPr id="101" name=""/>
          <p:cNvSpPr/>
          <p:nvPr/>
        </p:nvSpPr>
        <p:spPr>
          <a:xfrm>
            <a:off x="1127708" y="2251008"/>
            <a:ext cx="4231952" cy="3089599"/>
          </a:xfrm>
          <a:prstGeom prst="rect">
            <a:avLst/>
          </a:prstGeom>
          <a:noFill/>
          <a:ln w="38100">
            <a:solidFill>
              <a:schemeClr val="accent3"/>
            </a:solidFill>
            <a:prstDash val="sysDash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4" name=""/>
          <p:cNvSpPr txBox="1"/>
          <p:nvPr/>
        </p:nvSpPr>
        <p:spPr>
          <a:xfrm>
            <a:off x="3485371" y="1782316"/>
            <a:ext cx="5221258" cy="359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>
                <a:solidFill>
                  <a:srgbClr val="808080"/>
                </a:solidFill>
                <a:latin typeface="소요단풍체 볼드 TTF"/>
                <a:ea typeface="소요단풍체 볼드 TTF"/>
              </a:rPr>
              <a:t>&lt;</a:t>
            </a:r>
            <a:r>
              <a:rPr lang="ko-KR" altLang="en-US">
                <a:solidFill>
                  <a:srgbClr val="808080"/>
                </a:solidFill>
                <a:latin typeface="소요단풍체 볼드 TTF"/>
                <a:ea typeface="소요단풍체 볼드 TTF"/>
              </a:rPr>
              <a:t>표</a:t>
            </a:r>
            <a:r>
              <a:rPr lang="en-US" altLang="ko-KR">
                <a:solidFill>
                  <a:srgbClr val="808080"/>
                </a:solidFill>
                <a:latin typeface="소요단풍체 볼드 TTF"/>
                <a:ea typeface="소요단풍체 볼드 TTF"/>
              </a:rPr>
              <a:t>&gt;2024</a:t>
            </a:r>
            <a:r>
              <a:rPr lang="ko-KR" altLang="en-US">
                <a:solidFill>
                  <a:srgbClr val="808080"/>
                </a:solidFill>
                <a:latin typeface="소요단풍체 볼드 TTF"/>
                <a:ea typeface="소요단풍체 볼드 TTF"/>
              </a:rPr>
              <a:t> 삼성라이온즈 세부 타격 지표</a:t>
            </a:r>
            <a:r>
              <a:rPr lang="en-US" altLang="ko-KR">
                <a:solidFill>
                  <a:srgbClr val="808080"/>
                </a:solidFill>
                <a:latin typeface="소요단풍체 볼드 TTF"/>
                <a:ea typeface="소요단풍체 볼드 TTF"/>
              </a:rPr>
              <a:t>(</a:t>
            </a:r>
            <a:r>
              <a:rPr lang="ko-KR" altLang="en-US">
                <a:solidFill>
                  <a:srgbClr val="808080"/>
                </a:solidFill>
                <a:latin typeface="소요단풍체 볼드 TTF"/>
                <a:ea typeface="소요단풍체 볼드 TTF"/>
              </a:rPr>
              <a:t>홈런</a:t>
            </a:r>
            <a:r>
              <a:rPr lang="en-US" altLang="ko-KR">
                <a:solidFill>
                  <a:srgbClr val="808080"/>
                </a:solidFill>
                <a:latin typeface="소요단풍체 볼드 TTF"/>
                <a:ea typeface="소요단풍체 볼드 TTF"/>
              </a:rPr>
              <a:t>)</a:t>
            </a:r>
            <a:endParaRPr lang="en-US" altLang="ko-KR">
              <a:solidFill>
                <a:srgbClr val="808080"/>
              </a:solidFill>
              <a:ea typeface="소요단풍체 볼드 TTF"/>
            </a:endParaRPr>
          </a:p>
        </p:txBody>
      </p:sp>
      <p:sp>
        <p:nvSpPr>
          <p:cNvPr id="108" name=""/>
          <p:cNvSpPr/>
          <p:nvPr/>
        </p:nvSpPr>
        <p:spPr>
          <a:xfrm>
            <a:off x="6638794" y="2259561"/>
            <a:ext cx="4231952" cy="3089599"/>
          </a:xfrm>
          <a:prstGeom prst="rect">
            <a:avLst/>
          </a:prstGeom>
          <a:noFill/>
          <a:ln w="38100">
            <a:solidFill>
              <a:schemeClr val="accent3"/>
            </a:solidFill>
            <a:prstDash val="sysDash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13" name="TextBox 12"/>
          <p:cNvSpPr txBox="1"/>
          <p:nvPr/>
        </p:nvSpPr>
        <p:spPr>
          <a:xfrm>
            <a:off x="9069369" y="5416071"/>
            <a:ext cx="1974786" cy="2425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000" b="1">
                <a:solidFill>
                  <a:srgbClr val="ff6600"/>
                </a:solidFill>
                <a:latin typeface="소요단풍체 볼드 TTF"/>
                <a:ea typeface="소요단풍체 볼드 TTF"/>
              </a:rPr>
              <a:t>＊</a:t>
            </a:r>
            <a:r>
              <a:rPr lang="en-US" altLang="ko-KR" sz="1000" b="1">
                <a:solidFill>
                  <a:srgbClr val="ff6600"/>
                </a:solidFill>
                <a:latin typeface="소요단풍체 볼드 TTF"/>
                <a:ea typeface="소요단풍체 볼드 TTF"/>
              </a:rPr>
              <a:t>2022</a:t>
            </a:r>
            <a:r>
              <a:rPr lang="ko-KR" altLang="en-US" sz="1000" b="1">
                <a:solidFill>
                  <a:srgbClr val="ff6600"/>
                </a:solidFill>
                <a:latin typeface="소요단풍체 볼드 TTF"/>
                <a:ea typeface="소요단풍체 볼드 TTF"/>
              </a:rPr>
              <a:t>년 전체 팀 홈런 순위</a:t>
            </a:r>
            <a:endParaRPr lang="ko-KR" altLang="en-US" sz="1000" b="1">
              <a:solidFill>
                <a:srgbClr val="ff6600"/>
              </a:solidFill>
              <a:latin typeface="소요단풍체 볼드 TTF"/>
              <a:ea typeface="소요단풍체 볼드 TTF"/>
            </a:endParaRPr>
          </a:p>
        </p:txBody>
      </p:sp>
      <p:pic>
        <p:nvPicPr>
          <p:cNvPr id="115" name="그림 13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125649" y="2314281"/>
            <a:ext cx="4179030" cy="2930055"/>
          </a:xfrm>
          <a:prstGeom prst="rect">
            <a:avLst/>
          </a:prstGeom>
        </p:spPr>
      </p:pic>
      <p:pic>
        <p:nvPicPr>
          <p:cNvPr id="116" name="그림 14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6700587" y="2320608"/>
            <a:ext cx="4186678" cy="3041004"/>
          </a:xfrm>
          <a:prstGeom prst="rect">
            <a:avLst/>
          </a:prstGeom>
        </p:spPr>
      </p:pic>
      <p:sp>
        <p:nvSpPr>
          <p:cNvPr id="117" name="TextBox 16"/>
          <p:cNvSpPr txBox="1"/>
          <p:nvPr/>
        </p:nvSpPr>
        <p:spPr>
          <a:xfrm>
            <a:off x="3734544" y="5405389"/>
            <a:ext cx="1925325" cy="2410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000" b="1">
                <a:solidFill>
                  <a:srgbClr val="ff6600"/>
                </a:solidFill>
                <a:latin typeface="소요단풍체 볼드 TTF"/>
                <a:ea typeface="소요단풍체 볼드 TTF"/>
              </a:rPr>
              <a:t>＊</a:t>
            </a:r>
            <a:r>
              <a:rPr lang="en-US" altLang="ko-KR" sz="1000" b="1">
                <a:solidFill>
                  <a:srgbClr val="ff6600"/>
                </a:solidFill>
                <a:latin typeface="소요단풍체 볼드 TTF"/>
                <a:ea typeface="소요단풍체 볼드 TTF"/>
              </a:rPr>
              <a:t>2023</a:t>
            </a:r>
            <a:r>
              <a:rPr lang="ko-KR" altLang="en-US" sz="1000" b="1">
                <a:solidFill>
                  <a:srgbClr val="ff6600"/>
                </a:solidFill>
                <a:latin typeface="소요단풍체 볼드 TTF"/>
                <a:ea typeface="소요단풍체 볼드 TTF"/>
              </a:rPr>
              <a:t>년 전체 팀 홈런 순위</a:t>
            </a:r>
            <a:endParaRPr lang="ko-KR" altLang="en-US" sz="1000" b="1">
              <a:solidFill>
                <a:srgbClr val="ff6600"/>
              </a:solidFill>
              <a:ea typeface="소요단풍체 볼드 TTF"/>
            </a:endParaRPr>
          </a:p>
        </p:txBody>
      </p:sp>
      <p:sp>
        <p:nvSpPr>
          <p:cNvPr id="118" name="TextBox 15"/>
          <p:cNvSpPr txBox="1"/>
          <p:nvPr/>
        </p:nvSpPr>
        <p:spPr>
          <a:xfrm>
            <a:off x="1009261" y="5711898"/>
            <a:ext cx="11014685" cy="5441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500">
                <a:solidFill>
                  <a:srgbClr val="808080"/>
                </a:solidFill>
                <a:latin typeface="소요단풍체 볼드 TTF"/>
                <a:ea typeface="소요단풍체 볼드 TTF"/>
              </a:rPr>
              <a:t>올해 시즌을 제외하고</a:t>
            </a:r>
            <a:r>
              <a:rPr lang="en-US" altLang="ko-KR" sz="1500">
                <a:solidFill>
                  <a:srgbClr val="808080"/>
                </a:solidFill>
                <a:latin typeface="소요단풍체 볼드 TTF"/>
                <a:ea typeface="소요단풍체 볼드 TTF"/>
              </a:rPr>
              <a:t>,</a:t>
            </a:r>
            <a:r>
              <a:rPr lang="ko-KR" altLang="en-US" sz="1500">
                <a:solidFill>
                  <a:srgbClr val="808080"/>
                </a:solidFill>
                <a:latin typeface="소요단풍체 볼드 TTF"/>
                <a:ea typeface="소요단풍체 볼드 TTF"/>
              </a:rPr>
              <a:t> 홈구장이 타격 친화적 구장임에도 불구하고</a:t>
            </a:r>
            <a:r>
              <a:rPr lang="en-US" altLang="ko-KR" sz="1500">
                <a:solidFill>
                  <a:srgbClr val="808080"/>
                </a:solidFill>
                <a:latin typeface="소요단풍체 볼드 TTF"/>
                <a:ea typeface="소요단풍체 볼드 TTF"/>
              </a:rPr>
              <a:t>,</a:t>
            </a:r>
            <a:r>
              <a:rPr lang="ko-KR" altLang="en-US" sz="1500">
                <a:solidFill>
                  <a:srgbClr val="808080"/>
                </a:solidFill>
                <a:latin typeface="소요단풍체 볼드 TTF"/>
                <a:ea typeface="소요단풍체 볼드 TTF"/>
              </a:rPr>
              <a:t> 팀홈런수가 하위권을 차지하고있었음</a:t>
            </a:r>
            <a:endParaRPr lang="ko-KR" altLang="en-US" sz="1500">
              <a:solidFill>
                <a:srgbClr val="808080"/>
              </a:solidFill>
              <a:ea typeface="소요단풍체 볼드 TTF"/>
            </a:endParaRPr>
          </a:p>
          <a:p>
            <a:pPr>
              <a:defRPr/>
            </a:pPr>
            <a:r>
              <a:rPr lang="ko-KR" altLang="en-US" sz="1500">
                <a:solidFill>
                  <a:srgbClr val="808080"/>
                </a:solidFill>
                <a:latin typeface="소요단풍체 볼드 TTF"/>
                <a:ea typeface="소요단풍체 볼드 TTF"/>
              </a:rPr>
              <a:t>결과적으로</a:t>
            </a:r>
            <a:r>
              <a:rPr lang="en-US" altLang="ko-KR" sz="1500">
                <a:solidFill>
                  <a:srgbClr val="808080"/>
                </a:solidFill>
                <a:latin typeface="소요단풍체 볼드 TTF"/>
                <a:ea typeface="소요단풍체 볼드 TTF"/>
              </a:rPr>
              <a:t>,</a:t>
            </a:r>
            <a:r>
              <a:rPr lang="ko-KR" altLang="en-US" sz="1500">
                <a:solidFill>
                  <a:srgbClr val="808080"/>
                </a:solidFill>
                <a:latin typeface="소요단풍체 볼드 TTF"/>
                <a:ea typeface="소요단풍체 볼드 TTF"/>
              </a:rPr>
              <a:t> 타자친화적 홈구장 특성으로 인하여</a:t>
            </a:r>
            <a:r>
              <a:rPr lang="en-US" altLang="ko-KR" sz="1500">
                <a:solidFill>
                  <a:srgbClr val="808080"/>
                </a:solidFill>
                <a:latin typeface="소요단풍체 볼드 TTF"/>
                <a:ea typeface="소요단풍체 볼드 TTF"/>
              </a:rPr>
              <a:t>,</a:t>
            </a:r>
            <a:r>
              <a:rPr lang="ko-KR" altLang="en-US" sz="1500">
                <a:solidFill>
                  <a:srgbClr val="808080"/>
                </a:solidFill>
                <a:latin typeface="소요단풍체 볼드 TTF"/>
                <a:ea typeface="소요단풍체 볼드 TTF"/>
              </a:rPr>
              <a:t> 피홈런이 많으나</a:t>
            </a:r>
            <a:r>
              <a:rPr lang="en-US" altLang="ko-KR" sz="1500">
                <a:solidFill>
                  <a:srgbClr val="808080"/>
                </a:solidFill>
                <a:latin typeface="소요단풍체 볼드 TTF"/>
                <a:ea typeface="소요단풍체 볼드 TTF"/>
              </a:rPr>
              <a:t>,</a:t>
            </a:r>
            <a:r>
              <a:rPr lang="ko-KR" altLang="en-US" sz="1500">
                <a:solidFill>
                  <a:srgbClr val="808080"/>
                </a:solidFill>
                <a:latin typeface="소요단풍체 볼드 TTF"/>
                <a:ea typeface="소요단풍체 볼드 TTF"/>
              </a:rPr>
              <a:t> 타자들의 저조한 홈런으로 인한 많이 맞고 적게 치는 구단이였음</a:t>
            </a:r>
            <a:endParaRPr lang="ko-KR" altLang="en-US" sz="1500">
              <a:solidFill>
                <a:srgbClr val="808080"/>
              </a:solidFill>
              <a:ea typeface="소요단풍체 볼드 TTF"/>
            </a:endParaRPr>
          </a:p>
        </p:txBody>
      </p:sp>
      <p:sp>
        <p:nvSpPr>
          <p:cNvPr id="119" name=""/>
          <p:cNvSpPr txBox="1"/>
          <p:nvPr/>
        </p:nvSpPr>
        <p:spPr>
          <a:xfrm>
            <a:off x="565474" y="364787"/>
            <a:ext cx="6096000" cy="3000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 b="1">
                <a:solidFill>
                  <a:srgbClr val="faf3db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감탄로드감탄체 TTF"/>
                <a:ea typeface="감탄로드감탄체 TTF"/>
              </a:rPr>
              <a:t>Data analysis Project</a:t>
            </a:r>
            <a:endParaRPr lang="ko-KR" altLang="en-US" sz="1400" b="1">
              <a:solidFill>
                <a:srgbClr val="faf3db"/>
              </a:solidFill>
              <a:latin typeface="감탄로드감탄체 TTF"/>
              <a:ea typeface="감탄로드감탄체 TTF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afba9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06400" y="355600"/>
            <a:ext cx="2489200" cy="42333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 rot="5400000">
            <a:off x="3225951" y="-2139712"/>
            <a:ext cx="5740097" cy="113792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50333" y="1710266"/>
            <a:ext cx="11091334" cy="8466"/>
          </a:xfrm>
          <a:prstGeom prst="rect">
            <a:avLst/>
          </a:prstGeom>
        </p:spPr>
      </p:pic>
      <p:sp>
        <p:nvSpPr>
          <p:cNvPr id="36" name="TextBox 27"/>
          <p:cNvSpPr txBox="1"/>
          <p:nvPr/>
        </p:nvSpPr>
        <p:spPr>
          <a:xfrm>
            <a:off x="762000" y="973666"/>
            <a:ext cx="9169400" cy="6604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103749"/>
              </a:lnSpc>
              <a:defRPr/>
            </a:pPr>
            <a:r>
              <a:rPr lang="en-US" altLang="ko-KR" sz="3600" b="1" i="0" u="none" strike="noStrike">
                <a:solidFill>
                  <a:srgbClr val="212121"/>
                </a:solidFill>
                <a:latin typeface="소요단풍체 볼드 TTF"/>
                <a:ea typeface="소요단풍체 볼드 TTF"/>
              </a:rPr>
              <a:t>6)</a:t>
            </a:r>
            <a:r>
              <a:rPr lang="ko-KR" altLang="en-US" sz="3600" b="1" i="0" u="none" strike="noStrike">
                <a:solidFill>
                  <a:srgbClr val="212121"/>
                </a:solidFill>
                <a:latin typeface="소요단풍체 볼드 TTF"/>
                <a:ea typeface="소요단풍체 볼드 TTF"/>
              </a:rPr>
              <a:t> 참고사항</a:t>
            </a:r>
            <a:endParaRPr lang="ko-KR" altLang="en-US" sz="3600" b="1" i="0" u="none" strike="noStrike">
              <a:solidFill>
                <a:srgbClr val="212121"/>
              </a:solidFill>
              <a:latin typeface="소요단풍체 볼드 TTF"/>
              <a:ea typeface="소요단풍체 볼드 TTF"/>
            </a:endParaRPr>
          </a:p>
        </p:txBody>
      </p:sp>
      <p:sp>
        <p:nvSpPr>
          <p:cNvPr id="101" name=""/>
          <p:cNvSpPr/>
          <p:nvPr/>
        </p:nvSpPr>
        <p:spPr>
          <a:xfrm>
            <a:off x="1127708" y="2251008"/>
            <a:ext cx="4231952" cy="3089599"/>
          </a:xfrm>
          <a:prstGeom prst="rect">
            <a:avLst/>
          </a:prstGeom>
          <a:noFill/>
          <a:ln w="38100">
            <a:solidFill>
              <a:schemeClr val="accent3"/>
            </a:solidFill>
            <a:prstDash val="sysDash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4" name=""/>
          <p:cNvSpPr txBox="1"/>
          <p:nvPr/>
        </p:nvSpPr>
        <p:spPr>
          <a:xfrm>
            <a:off x="3485371" y="1782316"/>
            <a:ext cx="5221258" cy="359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>
                <a:solidFill>
                  <a:srgbClr val="808080"/>
                </a:solidFill>
                <a:latin typeface="소요단풍체 볼드 TTF"/>
                <a:ea typeface="소요단풍체 볼드 TTF"/>
              </a:rPr>
              <a:t>&lt;</a:t>
            </a:r>
            <a:r>
              <a:rPr lang="ko-KR" altLang="en-US">
                <a:solidFill>
                  <a:srgbClr val="808080"/>
                </a:solidFill>
                <a:latin typeface="소요단풍체 볼드 TTF"/>
                <a:ea typeface="소요단풍체 볼드 TTF"/>
              </a:rPr>
              <a:t>표</a:t>
            </a:r>
            <a:r>
              <a:rPr lang="en-US" altLang="ko-KR">
                <a:solidFill>
                  <a:srgbClr val="808080"/>
                </a:solidFill>
                <a:latin typeface="소요단풍체 볼드 TTF"/>
                <a:ea typeface="소요단풍체 볼드 TTF"/>
              </a:rPr>
              <a:t>&gt;</a:t>
            </a:r>
            <a:r>
              <a:rPr lang="en-US" altLang="ko-KR">
                <a:latin typeface="휴먼둥근헤드라인"/>
                <a:ea typeface="휴먼둥근헤드라인"/>
              </a:rPr>
              <a:t>2024</a:t>
            </a:r>
            <a:r>
              <a:rPr lang="ko-KR" altLang="en-US">
                <a:latin typeface="휴먼둥근헤드라인"/>
                <a:ea typeface="휴먼둥근헤드라인"/>
              </a:rPr>
              <a:t> 삼성라이온즈 세부 타격 지표</a:t>
            </a:r>
            <a:r>
              <a:rPr lang="en-US" altLang="ko-KR">
                <a:latin typeface="휴먼둥근헤드라인"/>
                <a:ea typeface="휴먼둥근헤드라인"/>
              </a:rPr>
              <a:t>(</a:t>
            </a:r>
            <a:r>
              <a:rPr lang="ko-KR" altLang="en-US">
                <a:latin typeface="휴먼둥근헤드라인"/>
                <a:ea typeface="휴먼둥근헤드라인"/>
              </a:rPr>
              <a:t>홈런</a:t>
            </a:r>
            <a:r>
              <a:rPr lang="en-US" altLang="ko-KR">
                <a:latin typeface="휴먼둥근헤드라인"/>
                <a:ea typeface="휴먼둥근헤드라인"/>
              </a:rPr>
              <a:t>)</a:t>
            </a:r>
            <a:endParaRPr lang="en-US" altLang="ko-KR">
              <a:solidFill>
                <a:srgbClr val="808080"/>
              </a:solidFill>
              <a:ea typeface="소요단풍체 볼드 TTF"/>
            </a:endParaRPr>
          </a:p>
        </p:txBody>
      </p:sp>
      <p:sp>
        <p:nvSpPr>
          <p:cNvPr id="108" name=""/>
          <p:cNvSpPr/>
          <p:nvPr/>
        </p:nvSpPr>
        <p:spPr>
          <a:xfrm>
            <a:off x="6638794" y="2259561"/>
            <a:ext cx="4231952" cy="3089599"/>
          </a:xfrm>
          <a:prstGeom prst="rect">
            <a:avLst/>
          </a:prstGeom>
          <a:noFill/>
          <a:ln w="38100">
            <a:solidFill>
              <a:schemeClr val="accent3"/>
            </a:solidFill>
            <a:prstDash val="sysDash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18" name="TextBox 15"/>
          <p:cNvSpPr txBox="1"/>
          <p:nvPr/>
        </p:nvSpPr>
        <p:spPr>
          <a:xfrm>
            <a:off x="999736" y="5797623"/>
            <a:ext cx="11014685" cy="3155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500">
                <a:solidFill>
                  <a:srgbClr val="808080"/>
                </a:solidFill>
                <a:latin typeface="소요단풍체 볼드 TTF"/>
                <a:ea typeface="소요단풍체 볼드 TTF"/>
              </a:rPr>
              <a:t>올시즌의 경우 전체 구단 중 팀홈런 </a:t>
            </a:r>
            <a:r>
              <a:rPr lang="en-US" altLang="ko-KR" sz="1500">
                <a:solidFill>
                  <a:srgbClr val="808080"/>
                </a:solidFill>
                <a:latin typeface="소요단풍체 볼드 TTF"/>
                <a:ea typeface="소요단풍체 볼드 TTF"/>
              </a:rPr>
              <a:t>1</a:t>
            </a:r>
            <a:r>
              <a:rPr lang="ko-KR" altLang="en-US" sz="1500">
                <a:solidFill>
                  <a:srgbClr val="808080"/>
                </a:solidFill>
                <a:latin typeface="소요단풍체 볼드 TTF"/>
                <a:ea typeface="소요단풍체 볼드 TTF"/>
              </a:rPr>
              <a:t>위를 기록 중이며</a:t>
            </a:r>
            <a:r>
              <a:rPr lang="en-US" altLang="ko-KR" sz="1500">
                <a:solidFill>
                  <a:srgbClr val="808080"/>
                </a:solidFill>
                <a:latin typeface="소요단풍체 볼드 TTF"/>
                <a:ea typeface="소요단풍체 볼드 TTF"/>
              </a:rPr>
              <a:t>,</a:t>
            </a:r>
            <a:r>
              <a:rPr lang="ko-KR" altLang="en-US" sz="1500">
                <a:solidFill>
                  <a:srgbClr val="808080"/>
                </a:solidFill>
                <a:latin typeface="소요단풍체 볼드 TTF"/>
                <a:ea typeface="소요단풍체 볼드 TTF"/>
              </a:rPr>
              <a:t> 개인 홈런 순위</a:t>
            </a:r>
            <a:r>
              <a:rPr lang="en-US" altLang="ko-KR" sz="1500">
                <a:solidFill>
                  <a:srgbClr val="808080"/>
                </a:solidFill>
                <a:latin typeface="소요단풍체 볼드 TTF"/>
                <a:ea typeface="소요단풍체 볼드 TTF"/>
              </a:rPr>
              <a:t>,</a:t>
            </a:r>
            <a:r>
              <a:rPr lang="ko-KR" altLang="en-US" sz="1500">
                <a:solidFill>
                  <a:srgbClr val="808080"/>
                </a:solidFill>
                <a:latin typeface="소요단풍체 볼드 TTF"/>
                <a:ea typeface="소요단풍체 볼드 TTF"/>
              </a:rPr>
              <a:t> </a:t>
            </a:r>
            <a:r>
              <a:rPr lang="en-US" altLang="ko-KR" sz="1500">
                <a:solidFill>
                  <a:srgbClr val="808080"/>
                </a:solidFill>
                <a:latin typeface="소요단풍체 볼드 TTF"/>
                <a:ea typeface="소요단풍체 볼드 TTF"/>
              </a:rPr>
              <a:t>20</a:t>
            </a:r>
            <a:r>
              <a:rPr lang="ko-KR" altLang="en-US" sz="1500">
                <a:solidFill>
                  <a:srgbClr val="808080"/>
                </a:solidFill>
                <a:latin typeface="소요단풍체 볼드 TTF"/>
                <a:ea typeface="소요단풍체 볼드 TTF"/>
              </a:rPr>
              <a:t>위권 중 </a:t>
            </a:r>
            <a:r>
              <a:rPr lang="en-US" altLang="ko-KR" sz="1500">
                <a:solidFill>
                  <a:srgbClr val="808080"/>
                </a:solidFill>
                <a:latin typeface="소요단풍체 볼드 TTF"/>
                <a:ea typeface="소요단풍체 볼드 TTF"/>
              </a:rPr>
              <a:t>4</a:t>
            </a:r>
            <a:r>
              <a:rPr lang="ko-KR" altLang="en-US" sz="1500">
                <a:solidFill>
                  <a:srgbClr val="808080"/>
                </a:solidFill>
                <a:latin typeface="소요단풍체 볼드 TTF"/>
                <a:ea typeface="소요단풍체 볼드 TTF"/>
              </a:rPr>
              <a:t>명이 삼성타자였음</a:t>
            </a:r>
            <a:r>
              <a:rPr lang="en-US" altLang="ko-KR" sz="1500">
                <a:solidFill>
                  <a:srgbClr val="808080"/>
                </a:solidFill>
                <a:latin typeface="소요단풍체 볼드 TTF"/>
                <a:ea typeface="소요단풍체 볼드 TTF"/>
              </a:rPr>
              <a:t>.</a:t>
            </a:r>
            <a:endParaRPr lang="ko-KR" altLang="en-US" sz="1500">
              <a:solidFill>
                <a:srgbClr val="808080"/>
              </a:solidFill>
              <a:ea typeface="소요단풍체 볼드 TTF"/>
            </a:endParaRPr>
          </a:p>
        </p:txBody>
      </p:sp>
      <p:pic>
        <p:nvPicPr>
          <p:cNvPr id="119" name="그림 17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180070" y="2291980"/>
            <a:ext cx="4188115" cy="3015479"/>
          </a:xfrm>
          <a:prstGeom prst="rect">
            <a:avLst/>
          </a:prstGeom>
        </p:spPr>
      </p:pic>
      <p:pic>
        <p:nvPicPr>
          <p:cNvPr id="120" name="그림 18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6672619" y="2319967"/>
            <a:ext cx="4222703" cy="3021985"/>
          </a:xfrm>
          <a:prstGeom prst="rect">
            <a:avLst/>
          </a:prstGeom>
        </p:spPr>
      </p:pic>
      <p:sp>
        <p:nvSpPr>
          <p:cNvPr id="121" name="TextBox 19"/>
          <p:cNvSpPr txBox="1"/>
          <p:nvPr/>
        </p:nvSpPr>
        <p:spPr>
          <a:xfrm>
            <a:off x="3672233" y="5425117"/>
            <a:ext cx="1823896" cy="2403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000" b="1">
                <a:solidFill>
                  <a:srgbClr val="ff6600"/>
                </a:solidFill>
                <a:latin typeface="소요단풍체 볼드 TTF"/>
                <a:ea typeface="소요단풍체 볼드 TTF"/>
              </a:rPr>
              <a:t>＊</a:t>
            </a:r>
            <a:r>
              <a:rPr lang="en-US" altLang="ko-KR" sz="1000" b="1">
                <a:solidFill>
                  <a:srgbClr val="ff6600"/>
                </a:solidFill>
                <a:latin typeface="소요단풍체 볼드 TTF"/>
                <a:ea typeface="소요단풍체 볼드 TTF"/>
              </a:rPr>
              <a:t>2024</a:t>
            </a:r>
            <a:r>
              <a:rPr lang="ko-KR" altLang="en-US" sz="1000" b="1">
                <a:solidFill>
                  <a:srgbClr val="ff6600"/>
                </a:solidFill>
                <a:latin typeface="소요단풍체 볼드 TTF"/>
                <a:ea typeface="소요단풍체 볼드 TTF"/>
              </a:rPr>
              <a:t>년 전체 팀 홈런 순위</a:t>
            </a:r>
            <a:endParaRPr lang="ko-KR" altLang="en-US" sz="1000" b="1">
              <a:solidFill>
                <a:srgbClr val="ff6600"/>
              </a:solidFill>
              <a:ea typeface="소요단풍체 볼드 TTF"/>
            </a:endParaRPr>
          </a:p>
        </p:txBody>
      </p:sp>
      <p:sp>
        <p:nvSpPr>
          <p:cNvPr id="122" name="TextBox 20"/>
          <p:cNvSpPr txBox="1"/>
          <p:nvPr/>
        </p:nvSpPr>
        <p:spPr>
          <a:xfrm>
            <a:off x="9116650" y="5434545"/>
            <a:ext cx="1908773" cy="2404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000" b="1">
                <a:solidFill>
                  <a:srgbClr val="ff6600"/>
                </a:solidFill>
                <a:latin typeface="소요단풍체 볼드 TTF"/>
                <a:ea typeface="소요단풍체 볼드 TTF"/>
              </a:rPr>
              <a:t>＊</a:t>
            </a:r>
            <a:r>
              <a:rPr lang="en-US" altLang="ko-KR" sz="1000" b="1">
                <a:solidFill>
                  <a:srgbClr val="ff6600"/>
                </a:solidFill>
                <a:latin typeface="소요단풍체 볼드 TTF"/>
                <a:ea typeface="소요단풍체 볼드 TTF"/>
              </a:rPr>
              <a:t>2024</a:t>
            </a:r>
            <a:r>
              <a:rPr lang="ko-KR" altLang="en-US" sz="1000" b="1">
                <a:solidFill>
                  <a:srgbClr val="ff6600"/>
                </a:solidFill>
                <a:latin typeface="소요단풍체 볼드 TTF"/>
                <a:ea typeface="소요단풍체 볼드 TTF"/>
              </a:rPr>
              <a:t>년 개인 타자 홈런 순위</a:t>
            </a:r>
            <a:endParaRPr lang="ko-KR" altLang="en-US" sz="1000" b="1">
              <a:solidFill>
                <a:srgbClr val="ff6600"/>
              </a:solidFill>
              <a:ea typeface="소요단풍체 볼드 TTF"/>
            </a:endParaRPr>
          </a:p>
        </p:txBody>
      </p:sp>
      <p:sp>
        <p:nvSpPr>
          <p:cNvPr id="123" name=""/>
          <p:cNvSpPr txBox="1"/>
          <p:nvPr/>
        </p:nvSpPr>
        <p:spPr>
          <a:xfrm>
            <a:off x="565474" y="364787"/>
            <a:ext cx="6096000" cy="3000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 b="1">
                <a:solidFill>
                  <a:srgbClr val="faf3db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감탄로드감탄체 TTF"/>
                <a:ea typeface="감탄로드감탄체 TTF"/>
              </a:rPr>
              <a:t>Data analysis Project</a:t>
            </a:r>
            <a:endParaRPr lang="ko-KR" altLang="en-US" sz="1400" b="1">
              <a:solidFill>
                <a:srgbClr val="faf3db"/>
              </a:solidFill>
              <a:latin typeface="감탄로드감탄체 TTF"/>
              <a:ea typeface="감탄로드감탄체 TTF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afba9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06400" y="355600"/>
            <a:ext cx="2489200" cy="42333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 rot="5400000">
            <a:off x="3225951" y="-2139712"/>
            <a:ext cx="5740097" cy="113792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50333" y="1710266"/>
            <a:ext cx="11091334" cy="8466"/>
          </a:xfrm>
          <a:prstGeom prst="rect">
            <a:avLst/>
          </a:prstGeom>
        </p:spPr>
      </p:pic>
      <p:sp>
        <p:nvSpPr>
          <p:cNvPr id="36" name="TextBox 27"/>
          <p:cNvSpPr txBox="1"/>
          <p:nvPr/>
        </p:nvSpPr>
        <p:spPr>
          <a:xfrm>
            <a:off x="762000" y="973666"/>
            <a:ext cx="9169400" cy="6604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103749"/>
              </a:lnSpc>
              <a:defRPr/>
            </a:pPr>
            <a:r>
              <a:rPr lang="en-US" altLang="ko-KR" sz="3600" b="1" i="0" u="none" strike="noStrike">
                <a:solidFill>
                  <a:srgbClr val="212121"/>
                </a:solidFill>
                <a:latin typeface="소요단풍체 볼드 TTF"/>
                <a:ea typeface="소요단풍체 볼드 TTF"/>
              </a:rPr>
              <a:t>6)</a:t>
            </a:r>
            <a:r>
              <a:rPr lang="ko-KR" altLang="en-US" sz="3600" b="1" i="0" u="none" strike="noStrike">
                <a:solidFill>
                  <a:srgbClr val="212121"/>
                </a:solidFill>
                <a:latin typeface="소요단풍체 볼드 TTF"/>
                <a:ea typeface="소요단풍체 볼드 TTF"/>
              </a:rPr>
              <a:t> 참고사항</a:t>
            </a:r>
            <a:endParaRPr lang="ko-KR" altLang="en-US" sz="3600" b="1" i="0" u="none" strike="noStrike">
              <a:solidFill>
                <a:srgbClr val="212121"/>
              </a:solidFill>
              <a:latin typeface="소요단풍체 볼드 TTF"/>
              <a:ea typeface="소요단풍체 볼드 TTF"/>
            </a:endParaRPr>
          </a:p>
        </p:txBody>
      </p:sp>
      <p:sp>
        <p:nvSpPr>
          <p:cNvPr id="101" name=""/>
          <p:cNvSpPr/>
          <p:nvPr/>
        </p:nvSpPr>
        <p:spPr>
          <a:xfrm>
            <a:off x="816689" y="2367640"/>
            <a:ext cx="3697383" cy="3750517"/>
          </a:xfrm>
          <a:prstGeom prst="rect">
            <a:avLst/>
          </a:prstGeom>
          <a:noFill/>
          <a:ln w="38100">
            <a:solidFill>
              <a:schemeClr val="accent3"/>
            </a:solidFill>
            <a:prstDash val="sysDash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4" name=""/>
          <p:cNvSpPr txBox="1"/>
          <p:nvPr/>
        </p:nvSpPr>
        <p:spPr>
          <a:xfrm>
            <a:off x="414045" y="1908671"/>
            <a:ext cx="6134880" cy="3668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>
                <a:solidFill>
                  <a:srgbClr val="808080"/>
                </a:solidFill>
                <a:latin typeface="휴먼둥근헤드라인"/>
                <a:ea typeface="휴먼둥근헤드라인"/>
              </a:rPr>
              <a:t>&lt;</a:t>
            </a:r>
            <a:r>
              <a:rPr lang="ko-KR" altLang="en-US">
                <a:solidFill>
                  <a:srgbClr val="808080"/>
                </a:solidFill>
                <a:latin typeface="휴먼둥근헤드라인"/>
                <a:ea typeface="휴먼둥근헤드라인"/>
              </a:rPr>
              <a:t>표</a:t>
            </a:r>
            <a:r>
              <a:rPr lang="en-US" altLang="ko-KR">
                <a:solidFill>
                  <a:srgbClr val="808080"/>
                </a:solidFill>
                <a:latin typeface="휴먼둥근헤드라인"/>
                <a:ea typeface="휴먼둥근헤드라인"/>
              </a:rPr>
              <a:t>&gt;2024</a:t>
            </a:r>
            <a:r>
              <a:rPr lang="ko-KR" altLang="en-US">
                <a:solidFill>
                  <a:srgbClr val="808080"/>
                </a:solidFill>
                <a:latin typeface="휴먼둥근헤드라인"/>
                <a:ea typeface="휴먼둥근헤드라인"/>
              </a:rPr>
              <a:t> 삼성라이온즈 세부 투수 지표</a:t>
            </a:r>
            <a:endParaRPr lang="ko-KR" altLang="en-US">
              <a:solidFill>
                <a:srgbClr val="808080"/>
              </a:solidFill>
              <a:latin typeface="휴먼둥근헤드라인"/>
              <a:ea typeface="휴먼둥근헤드라인"/>
            </a:endParaRPr>
          </a:p>
        </p:txBody>
      </p:sp>
      <p:pic>
        <p:nvPicPr>
          <p:cNvPr id="110" name="그림 13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854662" y="2390039"/>
            <a:ext cx="3618199" cy="3727422"/>
          </a:xfrm>
          <a:prstGeom prst="rect">
            <a:avLst/>
          </a:prstGeom>
        </p:spPr>
      </p:pic>
      <p:sp>
        <p:nvSpPr>
          <p:cNvPr id="111" name="TextBox 12"/>
          <p:cNvSpPr txBox="1"/>
          <p:nvPr/>
        </p:nvSpPr>
        <p:spPr>
          <a:xfrm>
            <a:off x="2903652" y="6172356"/>
            <a:ext cx="1927634" cy="240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000" b="1">
                <a:solidFill>
                  <a:srgbClr val="ff6600"/>
                </a:solidFill>
                <a:latin typeface="소요단풍체 볼드 TTF"/>
                <a:ea typeface="소요단풍체 볼드 TTF"/>
              </a:rPr>
              <a:t>＊</a:t>
            </a:r>
            <a:r>
              <a:rPr lang="en-US" altLang="ko-KR" sz="1000" b="1">
                <a:solidFill>
                  <a:srgbClr val="ff6600"/>
                </a:solidFill>
                <a:latin typeface="소요단풍체 볼드 TTF"/>
                <a:ea typeface="소요단풍체 볼드 TTF"/>
              </a:rPr>
              <a:t>2024</a:t>
            </a:r>
            <a:r>
              <a:rPr lang="ko-KR" altLang="en-US" sz="1000" b="1">
                <a:solidFill>
                  <a:srgbClr val="ff6600"/>
                </a:solidFill>
                <a:latin typeface="소요단풍체 볼드 TTF"/>
                <a:ea typeface="소요단풍체 볼드 TTF"/>
              </a:rPr>
              <a:t>년 전체 팀 투수지표</a:t>
            </a:r>
            <a:endParaRPr lang="ko-KR" altLang="en-US" sz="1000" b="1">
              <a:solidFill>
                <a:srgbClr val="ff6600"/>
              </a:solidFill>
              <a:ea typeface="소요단풍체 볼드 TTF"/>
            </a:endParaRPr>
          </a:p>
        </p:txBody>
      </p:sp>
      <p:sp>
        <p:nvSpPr>
          <p:cNvPr id="112" name=""/>
          <p:cNvSpPr/>
          <p:nvPr/>
        </p:nvSpPr>
        <p:spPr>
          <a:xfrm>
            <a:off x="5005551" y="2270060"/>
            <a:ext cx="6622399" cy="4108839"/>
          </a:xfrm>
          <a:prstGeom prst="rect">
            <a:avLst/>
          </a:prstGeom>
          <a:solidFill>
            <a:srgbClr val="d1dfb3"/>
          </a:solidFill>
          <a:ln>
            <a:solidFill>
              <a:schemeClr val="lt1"/>
            </a:solidFill>
          </a:ln>
          <a:effectLst>
            <a:softEdge rad="127000"/>
          </a:effectLst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lnSpc>
                <a:spcPct val="100000"/>
              </a:lnSpc>
              <a:defRPr/>
            </a:pPr>
            <a:endParaRPr lang="en-US" altLang="ko-KR" b="1">
              <a:solidFill>
                <a:srgbClr val="808080"/>
              </a:solidFill>
              <a:latin typeface="맑은 고딕"/>
            </a:endParaRPr>
          </a:p>
        </p:txBody>
      </p:sp>
      <p:sp>
        <p:nvSpPr>
          <p:cNvPr id="102" name=""/>
          <p:cNvSpPr txBox="1"/>
          <p:nvPr/>
        </p:nvSpPr>
        <p:spPr>
          <a:xfrm>
            <a:off x="5153219" y="2396140"/>
            <a:ext cx="6323435" cy="443138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 sz="1500">
                <a:solidFill>
                  <a:srgbClr val="808080"/>
                </a:solidFill>
                <a:latin typeface="소요단풍체 볼드 TTF"/>
                <a:ea typeface="소요단풍체 볼드 TTF"/>
              </a:rPr>
              <a:t>홈구장 특성을 인한</a:t>
            </a:r>
            <a:r>
              <a:rPr lang="en-US" altLang="ko-KR" sz="1500">
                <a:solidFill>
                  <a:srgbClr val="808080"/>
                </a:solidFill>
                <a:latin typeface="소요단풍체 볼드 TTF"/>
                <a:ea typeface="소요단풍체 볼드 TTF"/>
              </a:rPr>
              <a:t>,</a:t>
            </a:r>
            <a:r>
              <a:rPr lang="ko-KR" altLang="en-US" sz="1500">
                <a:solidFill>
                  <a:srgbClr val="808080"/>
                </a:solidFill>
                <a:latin typeface="소요단풍체 볼드 TTF"/>
                <a:ea typeface="소요단풍체 볼드 TTF"/>
              </a:rPr>
              <a:t> 피홈런</a:t>
            </a:r>
            <a:r>
              <a:rPr lang="en-US" altLang="ko-KR" sz="1500">
                <a:solidFill>
                  <a:srgbClr val="808080"/>
                </a:solidFill>
                <a:latin typeface="소요단풍체 볼드 TTF"/>
                <a:ea typeface="소요단풍체 볼드 TTF"/>
              </a:rPr>
              <a:t>(1</a:t>
            </a:r>
            <a:r>
              <a:rPr lang="ko-KR" altLang="en-US" sz="1500">
                <a:solidFill>
                  <a:srgbClr val="808080"/>
                </a:solidFill>
                <a:latin typeface="소요단풍체 볼드 TTF"/>
                <a:ea typeface="소요단풍체 볼드 TTF"/>
              </a:rPr>
              <a:t>위</a:t>
            </a:r>
            <a:r>
              <a:rPr lang="en-US" altLang="ko-KR" sz="1500">
                <a:solidFill>
                  <a:srgbClr val="808080"/>
                </a:solidFill>
                <a:latin typeface="소요단풍체 볼드 TTF"/>
                <a:ea typeface="소요단풍체 볼드 TTF"/>
              </a:rPr>
              <a:t>)</a:t>
            </a:r>
            <a:r>
              <a:rPr lang="ko-KR" altLang="en-US" sz="1500">
                <a:solidFill>
                  <a:srgbClr val="808080"/>
                </a:solidFill>
                <a:latin typeface="소요단풍체 볼드 TTF"/>
                <a:ea typeface="소요단풍체 볼드 TTF"/>
              </a:rPr>
              <a:t> 지표를 제외하곤</a:t>
            </a:r>
            <a:r>
              <a:rPr lang="en-US" altLang="ko-KR" sz="1500">
                <a:solidFill>
                  <a:srgbClr val="808080"/>
                </a:solidFill>
                <a:latin typeface="소요단풍체 볼드 TTF"/>
                <a:ea typeface="소요단풍체 볼드 TTF"/>
              </a:rPr>
              <a:t>,</a:t>
            </a:r>
            <a:r>
              <a:rPr lang="ko-KR" altLang="en-US" sz="1500">
                <a:solidFill>
                  <a:srgbClr val="808080"/>
                </a:solidFill>
                <a:latin typeface="소요단풍체 볼드 TTF"/>
                <a:ea typeface="소요단풍체 볼드 TTF"/>
              </a:rPr>
              <a:t> 전반적인 투수지표가 상위권으로 확인됨</a:t>
            </a:r>
            <a:endParaRPr lang="ko-KR" altLang="en-US" sz="1500">
              <a:solidFill>
                <a:srgbClr val="808080"/>
              </a:solidFill>
              <a:latin typeface="소요단풍체 볼드 TTF"/>
              <a:ea typeface="소요단풍체 볼드 TTF"/>
            </a:endParaRPr>
          </a:p>
          <a:p>
            <a:pPr>
              <a:defRPr/>
            </a:pPr>
            <a:endParaRPr lang="ko-KR" altLang="en-US" sz="1500">
              <a:solidFill>
                <a:srgbClr val="808080"/>
              </a:solidFill>
              <a:latin typeface="소요단풍체 볼드 TTF"/>
              <a:ea typeface="소요단풍체 볼드 TTF"/>
            </a:endParaRPr>
          </a:p>
          <a:p>
            <a:pPr>
              <a:defRPr/>
            </a:pPr>
            <a:r>
              <a:rPr lang="ko-KR" altLang="en-US" sz="1500">
                <a:solidFill>
                  <a:srgbClr val="808080"/>
                </a:solidFill>
                <a:latin typeface="소요단풍체 볼드 TTF"/>
                <a:ea typeface="소요단풍체 볼드 TTF"/>
              </a:rPr>
              <a:t>팀방어율</a:t>
            </a:r>
            <a:r>
              <a:rPr lang="en-US" altLang="ko-KR" sz="1500">
                <a:solidFill>
                  <a:srgbClr val="808080"/>
                </a:solidFill>
                <a:latin typeface="소요단풍체 볼드 TTF"/>
                <a:ea typeface="소요단풍체 볼드 TTF"/>
              </a:rPr>
              <a:t>(3</a:t>
            </a:r>
            <a:r>
              <a:rPr lang="ko-KR" altLang="en-US" sz="1500">
                <a:solidFill>
                  <a:srgbClr val="808080"/>
                </a:solidFill>
                <a:latin typeface="소요단풍체 볼드 TTF"/>
                <a:ea typeface="소요단풍체 볼드 TTF"/>
              </a:rPr>
              <a:t>위</a:t>
            </a:r>
            <a:r>
              <a:rPr lang="en-US" altLang="ko-KR" sz="1500">
                <a:solidFill>
                  <a:srgbClr val="808080"/>
                </a:solidFill>
                <a:latin typeface="소요단풍체 볼드 TTF"/>
                <a:ea typeface="소요단풍체 볼드 TTF"/>
              </a:rPr>
              <a:t>)</a:t>
            </a:r>
            <a:r>
              <a:rPr lang="ko-KR" altLang="en-US" sz="1500">
                <a:solidFill>
                  <a:srgbClr val="808080"/>
                </a:solidFill>
                <a:latin typeface="소요단풍체 볼드 TTF"/>
                <a:ea typeface="소요단풍체 볼드 TTF"/>
              </a:rPr>
              <a:t> </a:t>
            </a:r>
            <a:r>
              <a:rPr lang="en-US" altLang="ko-KR" sz="1500">
                <a:solidFill>
                  <a:srgbClr val="808080"/>
                </a:solidFill>
                <a:latin typeface="소요단풍체 볼드 TTF"/>
                <a:ea typeface="소요단풍체 볼드 TTF"/>
              </a:rPr>
              <a:t>,</a:t>
            </a:r>
            <a:r>
              <a:rPr lang="ko-KR" altLang="en-US" sz="1500">
                <a:solidFill>
                  <a:srgbClr val="808080"/>
                </a:solidFill>
                <a:latin typeface="소요단풍체 볼드 TTF"/>
                <a:ea typeface="소요단풍체 볼드 TTF"/>
              </a:rPr>
              <a:t> 홀드</a:t>
            </a:r>
            <a:r>
              <a:rPr lang="en-US" altLang="ko-KR" sz="1500">
                <a:solidFill>
                  <a:srgbClr val="808080"/>
                </a:solidFill>
                <a:latin typeface="소요단풍체 볼드 TTF"/>
                <a:ea typeface="소요단풍체 볼드 TTF"/>
              </a:rPr>
              <a:t>(1</a:t>
            </a:r>
            <a:r>
              <a:rPr lang="ko-KR" altLang="en-US" sz="1500">
                <a:solidFill>
                  <a:srgbClr val="808080"/>
                </a:solidFill>
                <a:latin typeface="소요단풍체 볼드 TTF"/>
                <a:ea typeface="소요단풍체 볼드 TTF"/>
              </a:rPr>
              <a:t>위</a:t>
            </a:r>
            <a:r>
              <a:rPr lang="en-US" altLang="ko-KR" sz="1500">
                <a:solidFill>
                  <a:srgbClr val="808080"/>
                </a:solidFill>
                <a:latin typeface="소요단풍체 볼드 TTF"/>
                <a:ea typeface="소요단풍체 볼드 TTF"/>
              </a:rPr>
              <a:t>)</a:t>
            </a:r>
            <a:r>
              <a:rPr lang="ko-KR" altLang="en-US" sz="1500">
                <a:solidFill>
                  <a:srgbClr val="808080"/>
                </a:solidFill>
                <a:latin typeface="소요단풍체 볼드 TTF"/>
                <a:ea typeface="소요단풍체 볼드 TTF"/>
              </a:rPr>
              <a:t> </a:t>
            </a:r>
            <a:r>
              <a:rPr lang="en-US" altLang="ko-KR" sz="1500">
                <a:solidFill>
                  <a:srgbClr val="808080"/>
                </a:solidFill>
                <a:latin typeface="소요단풍체 볼드 TTF"/>
                <a:ea typeface="소요단풍체 볼드 TTF"/>
              </a:rPr>
              <a:t>,</a:t>
            </a:r>
            <a:r>
              <a:rPr lang="ko-KR" altLang="en-US" sz="1500">
                <a:solidFill>
                  <a:srgbClr val="808080"/>
                </a:solidFill>
                <a:latin typeface="소요단풍체 볼드 TTF"/>
                <a:ea typeface="소요단풍체 볼드 TTF"/>
              </a:rPr>
              <a:t>  세이브</a:t>
            </a:r>
            <a:r>
              <a:rPr lang="en-US" altLang="ko-KR" sz="1500">
                <a:solidFill>
                  <a:srgbClr val="808080"/>
                </a:solidFill>
                <a:latin typeface="소요단풍체 볼드 TTF"/>
                <a:ea typeface="소요단풍체 볼드 TTF"/>
              </a:rPr>
              <a:t>(3</a:t>
            </a:r>
            <a:r>
              <a:rPr lang="ko-KR" altLang="en-US" sz="1500">
                <a:solidFill>
                  <a:srgbClr val="808080"/>
                </a:solidFill>
                <a:latin typeface="소요단풍체 볼드 TTF"/>
                <a:ea typeface="소요단풍체 볼드 TTF"/>
              </a:rPr>
              <a:t>위</a:t>
            </a:r>
            <a:r>
              <a:rPr lang="en-US" altLang="ko-KR" sz="1500">
                <a:solidFill>
                  <a:srgbClr val="808080"/>
                </a:solidFill>
                <a:latin typeface="소요단풍체 볼드 TTF"/>
                <a:ea typeface="소요단풍체 볼드 TTF"/>
              </a:rPr>
              <a:t>),</a:t>
            </a:r>
            <a:r>
              <a:rPr lang="ko-KR" altLang="en-US" sz="1500">
                <a:solidFill>
                  <a:srgbClr val="808080"/>
                </a:solidFill>
                <a:latin typeface="소요단풍체 볼드 TTF"/>
                <a:ea typeface="소요단풍체 볼드 TTF"/>
              </a:rPr>
              <a:t> 피안타</a:t>
            </a:r>
            <a:r>
              <a:rPr lang="en-US" altLang="ko-KR" sz="1500">
                <a:solidFill>
                  <a:srgbClr val="808080"/>
                </a:solidFill>
                <a:latin typeface="소요단풍체 볼드 TTF"/>
                <a:ea typeface="소요단풍체 볼드 TTF"/>
              </a:rPr>
              <a:t>(6</a:t>
            </a:r>
            <a:r>
              <a:rPr lang="ko-KR" altLang="en-US" sz="1500">
                <a:solidFill>
                  <a:srgbClr val="808080"/>
                </a:solidFill>
                <a:latin typeface="소요단풍체 볼드 TTF"/>
                <a:ea typeface="소요단풍체 볼드 TTF"/>
              </a:rPr>
              <a:t>위</a:t>
            </a:r>
            <a:r>
              <a:rPr lang="en-US" altLang="ko-KR" sz="1500">
                <a:solidFill>
                  <a:srgbClr val="808080"/>
                </a:solidFill>
                <a:latin typeface="소요단풍체 볼드 TTF"/>
                <a:ea typeface="소요단풍체 볼드 TTF"/>
              </a:rPr>
              <a:t>)</a:t>
            </a:r>
            <a:r>
              <a:rPr lang="ko-KR" altLang="en-US" sz="1500">
                <a:solidFill>
                  <a:srgbClr val="808080"/>
                </a:solidFill>
                <a:latin typeface="소요단풍체 볼드 TTF"/>
                <a:ea typeface="소요단풍체 볼드 TTF"/>
              </a:rPr>
              <a:t> </a:t>
            </a:r>
            <a:r>
              <a:rPr lang="en-US" altLang="ko-KR" sz="1500">
                <a:solidFill>
                  <a:srgbClr val="808080"/>
                </a:solidFill>
                <a:latin typeface="소요단풍체 볼드 TTF"/>
                <a:ea typeface="소요단풍체 볼드 TTF"/>
              </a:rPr>
              <a:t>,</a:t>
            </a:r>
            <a:r>
              <a:rPr lang="ko-KR" altLang="en-US" sz="1500">
                <a:solidFill>
                  <a:srgbClr val="808080"/>
                </a:solidFill>
                <a:latin typeface="소요단풍체 볼드 TTF"/>
                <a:ea typeface="소요단풍체 볼드 TTF"/>
              </a:rPr>
              <a:t> 볼넷허용</a:t>
            </a:r>
            <a:r>
              <a:rPr lang="en-US" altLang="ko-KR" sz="1500">
                <a:solidFill>
                  <a:srgbClr val="808080"/>
                </a:solidFill>
                <a:latin typeface="소요단풍체 볼드 TTF"/>
                <a:ea typeface="소요단풍체 볼드 TTF"/>
              </a:rPr>
              <a:t>(9</a:t>
            </a:r>
            <a:r>
              <a:rPr lang="ko-KR" altLang="en-US" sz="1500">
                <a:solidFill>
                  <a:srgbClr val="808080"/>
                </a:solidFill>
                <a:latin typeface="소요단풍체 볼드 TTF"/>
                <a:ea typeface="소요단풍체 볼드 TTF"/>
              </a:rPr>
              <a:t>위</a:t>
            </a:r>
            <a:r>
              <a:rPr lang="en-US" altLang="ko-KR" sz="1500">
                <a:solidFill>
                  <a:srgbClr val="808080"/>
                </a:solidFill>
                <a:latin typeface="소요단풍체 볼드 TTF"/>
                <a:ea typeface="소요단풍체 볼드 TTF"/>
              </a:rPr>
              <a:t>)</a:t>
            </a:r>
            <a:r>
              <a:rPr lang="ko-KR" altLang="en-US" sz="1500">
                <a:solidFill>
                  <a:srgbClr val="808080"/>
                </a:solidFill>
                <a:latin typeface="소요단풍체 볼드 TTF"/>
                <a:ea typeface="소요단풍체 볼드 TTF"/>
              </a:rPr>
              <a:t> </a:t>
            </a:r>
            <a:r>
              <a:rPr lang="en-US" altLang="ko-KR" sz="1500">
                <a:solidFill>
                  <a:srgbClr val="808080"/>
                </a:solidFill>
                <a:latin typeface="소요단풍체 볼드 TTF"/>
                <a:ea typeface="소요단풍체 볼드 TTF"/>
              </a:rPr>
              <a:t> WHIP(1</a:t>
            </a:r>
            <a:r>
              <a:rPr lang="ko-KR" altLang="en-US" sz="1500">
                <a:solidFill>
                  <a:srgbClr val="808080"/>
                </a:solidFill>
                <a:latin typeface="소요단풍체 볼드 TTF"/>
                <a:ea typeface="소요단풍체 볼드 TTF"/>
              </a:rPr>
              <a:t>위</a:t>
            </a:r>
            <a:r>
              <a:rPr lang="en-US" altLang="ko-KR" sz="1500">
                <a:solidFill>
                  <a:srgbClr val="808080"/>
                </a:solidFill>
                <a:latin typeface="소요단풍체 볼드 TTF"/>
                <a:ea typeface="소요단풍체 볼드 TTF"/>
              </a:rPr>
              <a:t>)</a:t>
            </a:r>
            <a:r>
              <a:rPr lang="ko-KR" altLang="en-US" sz="1500">
                <a:solidFill>
                  <a:srgbClr val="808080"/>
                </a:solidFill>
                <a:latin typeface="소요단풍체 볼드 TTF"/>
                <a:ea typeface="소요단풍체 볼드 TTF"/>
              </a:rPr>
              <a:t>  ＊</a:t>
            </a:r>
            <a:r>
              <a:rPr lang="en-US" altLang="ko-KR" sz="1500">
                <a:solidFill>
                  <a:srgbClr val="808080"/>
                </a:solidFill>
                <a:latin typeface="소요단풍체 볼드 TTF"/>
                <a:ea typeface="소요단풍체 볼드 TTF"/>
              </a:rPr>
              <a:t>WHIP(</a:t>
            </a:r>
            <a:r>
              <a:rPr lang="ko-KR" altLang="en-US" sz="1500">
                <a:solidFill>
                  <a:srgbClr val="808080"/>
                </a:solidFill>
                <a:latin typeface="소요단풍체 볼드 TTF"/>
                <a:ea typeface="소요단풍체 볼드 TTF"/>
              </a:rPr>
              <a:t>이닝당 출루허용률</a:t>
            </a:r>
            <a:r>
              <a:rPr lang="en-US" altLang="ko-KR" sz="1500">
                <a:solidFill>
                  <a:srgbClr val="808080"/>
                </a:solidFill>
                <a:latin typeface="소요단풍체 볼드 TTF"/>
                <a:ea typeface="소요단풍체 볼드 TTF"/>
              </a:rPr>
              <a:t>)</a:t>
            </a:r>
            <a:endParaRPr lang="en-US" altLang="ko-KR" sz="1500">
              <a:solidFill>
                <a:srgbClr val="808080"/>
              </a:solidFill>
              <a:latin typeface="소요단풍체 볼드 TTF"/>
              <a:ea typeface="소요단풍체 볼드 TTF"/>
            </a:endParaRPr>
          </a:p>
          <a:p>
            <a:pPr>
              <a:defRPr/>
            </a:pPr>
            <a:endParaRPr lang="en-US" altLang="ko-KR" sz="1500">
              <a:solidFill>
                <a:srgbClr val="808080"/>
              </a:solidFill>
              <a:latin typeface="소요단풍체 볼드 TTF"/>
              <a:ea typeface="소요단풍체 볼드 TTF"/>
            </a:endParaRPr>
          </a:p>
          <a:p>
            <a:pPr>
              <a:defRPr/>
            </a:pPr>
            <a:r>
              <a:rPr lang="ko-KR" altLang="en-US" sz="1500">
                <a:solidFill>
                  <a:srgbClr val="808080"/>
                </a:solidFill>
                <a:latin typeface="소요단풍체 볼드 TTF"/>
                <a:ea typeface="소요단풍체 볼드 TTF"/>
              </a:rPr>
              <a:t>삼성의 </a:t>
            </a:r>
            <a:r>
              <a:rPr lang="en-US" altLang="ko-KR" sz="1500">
                <a:solidFill>
                  <a:srgbClr val="808080"/>
                </a:solidFill>
                <a:latin typeface="소요단풍체 볼드 TTF"/>
                <a:ea typeface="소요단풍체 볼드 TTF"/>
              </a:rPr>
              <a:t>10</a:t>
            </a:r>
            <a:r>
              <a:rPr lang="ko-KR" altLang="en-US" sz="1500">
                <a:solidFill>
                  <a:srgbClr val="808080"/>
                </a:solidFill>
                <a:latin typeface="소요단풍체 볼드 TTF"/>
                <a:ea typeface="소요단풍체 볼드 TTF"/>
              </a:rPr>
              <a:t>년치 투수 데이터를 비교한 결과</a:t>
            </a:r>
            <a:r>
              <a:rPr lang="en-US" altLang="ko-KR" sz="1500">
                <a:solidFill>
                  <a:srgbClr val="808080"/>
                </a:solidFill>
                <a:latin typeface="소요단풍체 볼드 TTF"/>
                <a:ea typeface="소요단풍체 볼드 TTF"/>
              </a:rPr>
              <a:t>,</a:t>
            </a:r>
            <a:r>
              <a:rPr lang="ko-KR" altLang="en-US" sz="1500">
                <a:solidFill>
                  <a:srgbClr val="808080"/>
                </a:solidFill>
                <a:latin typeface="소요단풍체 볼드 TTF"/>
                <a:ea typeface="소요단풍체 볼드 TTF"/>
              </a:rPr>
              <a:t> 뚜렷한 지표 변화는 없었으나</a:t>
            </a:r>
            <a:r>
              <a:rPr lang="en-US" altLang="ko-KR" sz="1500">
                <a:solidFill>
                  <a:srgbClr val="808080"/>
                </a:solidFill>
                <a:latin typeface="소요단풍체 볼드 TTF"/>
                <a:ea typeface="소요단풍체 볼드 TTF"/>
              </a:rPr>
              <a:t>,</a:t>
            </a:r>
            <a:endParaRPr lang="en-US" altLang="ko-KR" sz="1500">
              <a:solidFill>
                <a:srgbClr val="808080"/>
              </a:solidFill>
              <a:latin typeface="소요단풍체 볼드 TTF"/>
              <a:ea typeface="소요단풍체 볼드 TTF"/>
            </a:endParaRPr>
          </a:p>
          <a:p>
            <a:pPr>
              <a:defRPr/>
            </a:pPr>
            <a:r>
              <a:rPr lang="ko-KR" altLang="en-US" sz="1500">
                <a:solidFill>
                  <a:srgbClr val="808080"/>
                </a:solidFill>
                <a:latin typeface="소요단풍체 볼드 TTF"/>
                <a:ea typeface="소요단풍체 볼드 TTF"/>
              </a:rPr>
              <a:t>이번시즌 전체 팀 투수 데이터와 비교한 결과</a:t>
            </a:r>
            <a:r>
              <a:rPr lang="en-US" altLang="ko-KR" sz="1500">
                <a:solidFill>
                  <a:srgbClr val="808080"/>
                </a:solidFill>
                <a:latin typeface="소요단풍체 볼드 TTF"/>
                <a:ea typeface="소요단풍체 볼드 TTF"/>
              </a:rPr>
              <a:t>,</a:t>
            </a:r>
            <a:r>
              <a:rPr lang="ko-KR" altLang="en-US" sz="1500">
                <a:solidFill>
                  <a:srgbClr val="808080"/>
                </a:solidFill>
                <a:latin typeface="소요단풍체 볼드 TTF"/>
                <a:ea typeface="소요단풍체 볼드 TTF"/>
              </a:rPr>
              <a:t> 리그 상위권의 투수 지표를 보였음</a:t>
            </a:r>
            <a:r>
              <a:rPr lang="en-US" altLang="ko-KR" sz="1500">
                <a:solidFill>
                  <a:srgbClr val="808080"/>
                </a:solidFill>
                <a:latin typeface="소요단풍체 볼드 TTF"/>
                <a:ea typeface="소요단풍체 볼드 TTF"/>
              </a:rPr>
              <a:t>.</a:t>
            </a:r>
            <a:endParaRPr lang="en-US" altLang="ko-KR" sz="1500">
              <a:solidFill>
                <a:srgbClr val="808080"/>
              </a:solidFill>
              <a:latin typeface="소요단풍체 볼드 TTF"/>
              <a:ea typeface="소요단풍체 볼드 TTF"/>
            </a:endParaRPr>
          </a:p>
          <a:p>
            <a:pPr>
              <a:defRPr/>
            </a:pPr>
            <a:endParaRPr lang="en-US" altLang="ko-KR" sz="1500">
              <a:solidFill>
                <a:srgbClr val="808080"/>
              </a:solidFill>
              <a:latin typeface="소요단풍체 볼드 TTF"/>
              <a:ea typeface="소요단풍체 볼드 TTF"/>
            </a:endParaRPr>
          </a:p>
          <a:p>
            <a:pPr>
              <a:defRPr/>
            </a:pPr>
            <a:endParaRPr lang="en-US" altLang="ko-KR" sz="1500">
              <a:solidFill>
                <a:srgbClr val="808080"/>
              </a:solidFill>
              <a:ea typeface="소요단풍체 볼드 TTF"/>
            </a:endParaRPr>
          </a:p>
          <a:p>
            <a:pPr>
              <a:defRPr/>
            </a:pPr>
            <a:r>
              <a:rPr lang="ko-KR" altLang="en-US" sz="1500">
                <a:solidFill>
                  <a:srgbClr val="808080"/>
                </a:solidFill>
                <a:latin typeface="소요단풍체 볼드 TTF"/>
                <a:ea typeface="소요단풍체 볼드 TTF"/>
              </a:rPr>
              <a:t>홈구장 특성상 많은 피홈런을 기록하였음에도</a:t>
            </a:r>
            <a:r>
              <a:rPr lang="en-US" altLang="ko-KR" sz="1500">
                <a:solidFill>
                  <a:srgbClr val="808080"/>
                </a:solidFill>
                <a:latin typeface="소요단풍체 볼드 TTF"/>
                <a:ea typeface="소요단풍체 볼드 TTF"/>
              </a:rPr>
              <a:t>,</a:t>
            </a:r>
            <a:r>
              <a:rPr lang="ko-KR" altLang="en-US" sz="1500">
                <a:solidFill>
                  <a:srgbClr val="808080"/>
                </a:solidFill>
                <a:latin typeface="소요단풍체 볼드 TTF"/>
                <a:ea typeface="소요단풍체 볼드 TTF"/>
              </a:rPr>
              <a:t> 피안타 및 볼넷 허용은 적었고</a:t>
            </a:r>
            <a:r>
              <a:rPr lang="en-US" altLang="ko-KR" sz="1500">
                <a:solidFill>
                  <a:srgbClr val="808080"/>
                </a:solidFill>
                <a:latin typeface="소요단풍체 볼드 TTF"/>
                <a:ea typeface="소요단풍체 볼드 TTF"/>
              </a:rPr>
              <a:t>,</a:t>
            </a:r>
            <a:r>
              <a:rPr lang="ko-KR" altLang="en-US" sz="1500">
                <a:solidFill>
                  <a:srgbClr val="808080"/>
                </a:solidFill>
                <a:latin typeface="소요단풍체 볼드 TTF"/>
                <a:ea typeface="소요단풍체 볼드 TTF"/>
              </a:rPr>
              <a:t> </a:t>
            </a:r>
            <a:r>
              <a:rPr lang="en-US" altLang="ko-KR" sz="1500">
                <a:solidFill>
                  <a:srgbClr val="808080"/>
                </a:solidFill>
                <a:latin typeface="소요단풍체 볼드 TTF"/>
                <a:ea typeface="소요단풍체 볼드 TTF"/>
              </a:rPr>
              <a:t>WHIP</a:t>
            </a:r>
            <a:r>
              <a:rPr lang="ko-KR" altLang="en-US" sz="1500">
                <a:solidFill>
                  <a:srgbClr val="808080"/>
                </a:solidFill>
                <a:latin typeface="소요단풍체 볼드 TTF"/>
                <a:ea typeface="소요단풍체 볼드 TTF"/>
              </a:rPr>
              <a:t> 전체 팀 </a:t>
            </a:r>
            <a:r>
              <a:rPr lang="en-US" altLang="ko-KR" sz="1500">
                <a:solidFill>
                  <a:srgbClr val="808080"/>
                </a:solidFill>
                <a:latin typeface="소요단풍체 볼드 TTF"/>
                <a:ea typeface="소요단풍체 볼드 TTF"/>
              </a:rPr>
              <a:t>1</a:t>
            </a:r>
            <a:r>
              <a:rPr lang="ko-KR" altLang="en-US" sz="1500">
                <a:solidFill>
                  <a:srgbClr val="808080"/>
                </a:solidFill>
                <a:latin typeface="소요단풍체 볼드 TTF"/>
                <a:ea typeface="소요단풍체 볼드 TTF"/>
              </a:rPr>
              <a:t>위를 기록 하며</a:t>
            </a:r>
            <a:r>
              <a:rPr lang="en-US" altLang="ko-KR" sz="1500">
                <a:solidFill>
                  <a:srgbClr val="808080"/>
                </a:solidFill>
                <a:latin typeface="소요단풍체 볼드 TTF"/>
                <a:ea typeface="소요단풍체 볼드 TTF"/>
              </a:rPr>
              <a:t>,</a:t>
            </a:r>
            <a:endParaRPr lang="en-US" altLang="ko-KR" sz="1500">
              <a:solidFill>
                <a:srgbClr val="808080"/>
              </a:solidFill>
              <a:latin typeface="소요단풍체 볼드 TTF"/>
              <a:ea typeface="소요단풍체 볼드 TTF"/>
            </a:endParaRPr>
          </a:p>
          <a:p>
            <a:pPr>
              <a:defRPr/>
            </a:pPr>
            <a:r>
              <a:rPr lang="ko-KR" altLang="en-US" sz="1500">
                <a:solidFill>
                  <a:srgbClr val="808080"/>
                </a:solidFill>
                <a:latin typeface="소요단풍체 볼드 TTF"/>
                <a:ea typeface="소요단풍체 볼드 TTF"/>
              </a:rPr>
              <a:t>투수진의 활약이 좋았음</a:t>
            </a:r>
            <a:r>
              <a:rPr lang="en-US" altLang="ko-KR" sz="1500">
                <a:solidFill>
                  <a:srgbClr val="808080"/>
                </a:solidFill>
                <a:latin typeface="소요단풍체 볼드 TTF"/>
                <a:ea typeface="소요단풍체 볼드 TTF"/>
              </a:rPr>
              <a:t>.</a:t>
            </a:r>
            <a:endParaRPr lang="en-US" altLang="ko-KR" sz="1500">
              <a:solidFill>
                <a:srgbClr val="808080"/>
              </a:solidFill>
              <a:latin typeface="소요단풍체 볼드 TTF"/>
              <a:ea typeface="소요단풍체 볼드 TTF"/>
            </a:endParaRPr>
          </a:p>
          <a:p>
            <a:pPr>
              <a:defRPr/>
            </a:pPr>
            <a:endParaRPr lang="en-US" altLang="ko-KR" sz="1500">
              <a:solidFill>
                <a:srgbClr val="808080"/>
              </a:solidFill>
              <a:latin typeface="소요단풍체 볼드 TTF"/>
              <a:ea typeface="소요단풍체 볼드 TTF"/>
            </a:endParaRPr>
          </a:p>
          <a:p>
            <a:pPr>
              <a:defRPr/>
            </a:pPr>
            <a:r>
              <a:rPr lang="ko-KR" altLang="en-US" sz="1500">
                <a:solidFill>
                  <a:srgbClr val="808080"/>
                </a:solidFill>
                <a:latin typeface="소요단풍체 볼드 TTF"/>
                <a:ea typeface="소요단풍체 볼드 TTF"/>
              </a:rPr>
              <a:t>특히 압도적인 홀드 기록을 통해 중간 계투 투수의 활약이 매우 좋았다고 보여짐</a:t>
            </a:r>
            <a:endParaRPr lang="en-US" altLang="ko-KR" sz="1500">
              <a:solidFill>
                <a:srgbClr val="808080"/>
              </a:solidFill>
              <a:latin typeface="소요단풍체 볼드 TTF"/>
              <a:ea typeface="소요단풍체 볼드 TTF"/>
            </a:endParaRPr>
          </a:p>
          <a:p>
            <a:pPr>
              <a:defRPr/>
            </a:pPr>
            <a:endParaRPr lang="en-US" altLang="ko-KR" sz="1500">
              <a:solidFill>
                <a:srgbClr val="808080"/>
              </a:solidFill>
              <a:latin typeface="소요단풍체 볼드 TTF"/>
              <a:ea typeface="소요단풍체 볼드 TTF"/>
            </a:endParaRPr>
          </a:p>
          <a:p>
            <a:pPr>
              <a:defRPr/>
            </a:pPr>
            <a:endParaRPr lang="en-US" altLang="ko-KR" sz="1500">
              <a:solidFill>
                <a:srgbClr val="808080"/>
              </a:solidFill>
              <a:latin typeface="소요단풍체 볼드 TTF"/>
              <a:ea typeface="소요단풍체 볼드 TTF"/>
            </a:endParaRPr>
          </a:p>
        </p:txBody>
      </p:sp>
      <p:sp>
        <p:nvSpPr>
          <p:cNvPr id="115" name=""/>
          <p:cNvSpPr txBox="1"/>
          <p:nvPr/>
        </p:nvSpPr>
        <p:spPr>
          <a:xfrm>
            <a:off x="565474" y="364787"/>
            <a:ext cx="6096000" cy="3000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 b="1">
                <a:solidFill>
                  <a:srgbClr val="faf3db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감탄로드감탄체 TTF"/>
                <a:ea typeface="감탄로드감탄체 TTF"/>
              </a:rPr>
              <a:t>Data analysis Project</a:t>
            </a:r>
            <a:endParaRPr lang="ko-KR" altLang="en-US" sz="1400" b="1">
              <a:solidFill>
                <a:srgbClr val="faf3db"/>
              </a:solidFill>
              <a:latin typeface="감탄로드감탄체 TTF"/>
              <a:ea typeface="감탄로드감탄체 TTF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afba9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06400" y="355600"/>
            <a:ext cx="2489200" cy="42333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 rot="5400000">
            <a:off x="3225951" y="-2139712"/>
            <a:ext cx="5740097" cy="113792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50333" y="1710266"/>
            <a:ext cx="11091334" cy="8466"/>
          </a:xfrm>
          <a:prstGeom prst="rect">
            <a:avLst/>
          </a:prstGeom>
        </p:spPr>
      </p:pic>
      <p:sp>
        <p:nvSpPr>
          <p:cNvPr id="36" name="TextBox 27"/>
          <p:cNvSpPr txBox="1"/>
          <p:nvPr/>
        </p:nvSpPr>
        <p:spPr>
          <a:xfrm>
            <a:off x="762000" y="973666"/>
            <a:ext cx="9169400" cy="6604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103749"/>
              </a:lnSpc>
              <a:defRPr/>
            </a:pPr>
            <a:r>
              <a:rPr lang="en-US" altLang="ko-KR" sz="3600" b="1" i="0" u="none" strike="noStrike">
                <a:solidFill>
                  <a:srgbClr val="212121"/>
                </a:solidFill>
                <a:latin typeface="소요단풍체 볼드 TTF"/>
                <a:ea typeface="소요단풍체 볼드 TTF"/>
              </a:rPr>
              <a:t>6)</a:t>
            </a:r>
            <a:r>
              <a:rPr lang="ko-KR" altLang="en-US" sz="3600" b="1" i="0" u="none" strike="noStrike">
                <a:solidFill>
                  <a:srgbClr val="212121"/>
                </a:solidFill>
                <a:latin typeface="소요단풍체 볼드 TTF"/>
                <a:ea typeface="소요단풍체 볼드 TTF"/>
              </a:rPr>
              <a:t> 참고사항</a:t>
            </a:r>
            <a:endParaRPr lang="ko-KR" altLang="en-US" sz="3600" b="1" i="0" u="none" strike="noStrike">
              <a:solidFill>
                <a:srgbClr val="212121"/>
              </a:solidFill>
              <a:latin typeface="소요단풍체 볼드 TTF"/>
              <a:ea typeface="소요단풍체 볼드 TTF"/>
            </a:endParaRPr>
          </a:p>
        </p:txBody>
      </p:sp>
      <p:sp>
        <p:nvSpPr>
          <p:cNvPr id="101" name=""/>
          <p:cNvSpPr/>
          <p:nvPr/>
        </p:nvSpPr>
        <p:spPr>
          <a:xfrm>
            <a:off x="1127708" y="2251008"/>
            <a:ext cx="9538738" cy="2710543"/>
          </a:xfrm>
          <a:prstGeom prst="rect">
            <a:avLst/>
          </a:prstGeom>
          <a:noFill/>
          <a:ln w="38100">
            <a:solidFill>
              <a:schemeClr val="accent3"/>
            </a:solidFill>
            <a:prstDash val="sysDash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4" name=""/>
          <p:cNvSpPr txBox="1"/>
          <p:nvPr/>
        </p:nvSpPr>
        <p:spPr>
          <a:xfrm>
            <a:off x="3485371" y="1782316"/>
            <a:ext cx="5221258" cy="359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>
                <a:solidFill>
                  <a:srgbClr val="808080"/>
                </a:solidFill>
                <a:latin typeface="소요단풍체 볼드 TTF"/>
                <a:ea typeface="소요단풍체 볼드 TTF"/>
              </a:rPr>
              <a:t>&lt;</a:t>
            </a:r>
            <a:r>
              <a:rPr lang="ko-KR" altLang="en-US">
                <a:solidFill>
                  <a:srgbClr val="808080"/>
                </a:solidFill>
                <a:latin typeface="소요단풍체 볼드 TTF"/>
                <a:ea typeface="소요단풍체 볼드 TTF"/>
              </a:rPr>
              <a:t>표</a:t>
            </a:r>
            <a:r>
              <a:rPr lang="en-US" altLang="ko-KR">
                <a:solidFill>
                  <a:srgbClr val="808080"/>
                </a:solidFill>
                <a:latin typeface="소요단풍체 볼드 TTF"/>
                <a:ea typeface="소요단풍체 볼드 TTF"/>
              </a:rPr>
              <a:t>&gt;</a:t>
            </a:r>
            <a:r>
              <a:rPr lang="en-US" altLang="ko-KR">
                <a:solidFill>
                  <a:srgbClr val="808080"/>
                </a:solidFill>
                <a:latin typeface="휴먼둥근헤드라인"/>
                <a:ea typeface="휴먼둥근헤드라인"/>
              </a:rPr>
              <a:t>2024</a:t>
            </a:r>
            <a:r>
              <a:rPr lang="ko-KR" altLang="en-US">
                <a:solidFill>
                  <a:srgbClr val="808080"/>
                </a:solidFill>
                <a:latin typeface="휴먼둥근헤드라인"/>
                <a:ea typeface="휴먼둥근헤드라인"/>
              </a:rPr>
              <a:t> 삼성라이온즈 세부 수비 지표</a:t>
            </a:r>
            <a:endParaRPr lang="en-US" altLang="ko-KR">
              <a:solidFill>
                <a:srgbClr val="808080"/>
              </a:solidFill>
              <a:ea typeface="소요단풍체 볼드 TTF"/>
            </a:endParaRPr>
          </a:p>
        </p:txBody>
      </p:sp>
      <p:sp>
        <p:nvSpPr>
          <p:cNvPr id="118" name="TextBox 15"/>
          <p:cNvSpPr txBox="1"/>
          <p:nvPr/>
        </p:nvSpPr>
        <p:spPr>
          <a:xfrm>
            <a:off x="999736" y="5635698"/>
            <a:ext cx="11014685" cy="3155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500">
                <a:solidFill>
                  <a:srgbClr val="808080"/>
                </a:solidFill>
                <a:latin typeface="소요단풍체 볼드 TTF"/>
                <a:ea typeface="소요단풍체 볼드 TTF"/>
              </a:rPr>
              <a:t>성의 </a:t>
            </a:r>
            <a:r>
              <a:rPr lang="en-US" altLang="ko-KR" sz="1500">
                <a:solidFill>
                  <a:srgbClr val="808080"/>
                </a:solidFill>
                <a:latin typeface="소요단풍체 볼드 TTF"/>
                <a:ea typeface="소요단풍체 볼드 TTF"/>
              </a:rPr>
              <a:t>10</a:t>
            </a:r>
            <a:r>
              <a:rPr lang="ko-KR" altLang="en-US" sz="1500">
                <a:solidFill>
                  <a:srgbClr val="808080"/>
                </a:solidFill>
                <a:latin typeface="소요단풍체 볼드 TTF"/>
                <a:ea typeface="소요단풍체 볼드 TTF"/>
              </a:rPr>
              <a:t>년치 세부 수비 지표를 비교 결과</a:t>
            </a:r>
            <a:r>
              <a:rPr lang="en-US" altLang="ko-KR" sz="1500">
                <a:solidFill>
                  <a:srgbClr val="808080"/>
                </a:solidFill>
                <a:latin typeface="소요단풍체 볼드 TTF"/>
                <a:ea typeface="소요단풍체 볼드 TTF"/>
              </a:rPr>
              <a:t>,</a:t>
            </a:r>
            <a:r>
              <a:rPr lang="ko-KR" altLang="en-US" sz="1500">
                <a:solidFill>
                  <a:srgbClr val="808080"/>
                </a:solidFill>
                <a:latin typeface="소요단풍체 볼드 TTF"/>
                <a:ea typeface="소요단풍체 볼드 TTF"/>
              </a:rPr>
              <a:t>  실책 및 병살 </a:t>
            </a:r>
            <a:r>
              <a:rPr lang="en-US" altLang="ko-KR" sz="1500">
                <a:solidFill>
                  <a:srgbClr val="808080"/>
                </a:solidFill>
                <a:latin typeface="소요단풍체 볼드 TTF"/>
                <a:ea typeface="소요단풍체 볼드 TTF"/>
              </a:rPr>
              <a:t>,</a:t>
            </a:r>
            <a:r>
              <a:rPr lang="ko-KR" altLang="en-US" sz="1500">
                <a:solidFill>
                  <a:srgbClr val="808080"/>
                </a:solidFill>
                <a:latin typeface="소요단풍체 볼드 TTF"/>
                <a:ea typeface="소요단풍체 볼드 TTF"/>
              </a:rPr>
              <a:t> 견제사의 수치가 낮은것으로 확인 됨</a:t>
            </a:r>
            <a:endParaRPr lang="ko-KR" altLang="en-US" sz="1500">
              <a:solidFill>
                <a:srgbClr val="808080"/>
              </a:solidFill>
              <a:ea typeface="소요단풍체 볼드 TTF"/>
            </a:endParaRPr>
          </a:p>
        </p:txBody>
      </p:sp>
      <p:pic>
        <p:nvPicPr>
          <p:cNvPr id="119" name="그림 10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086090" y="2374615"/>
            <a:ext cx="9593326" cy="2586268"/>
          </a:xfrm>
          <a:prstGeom prst="rect">
            <a:avLst/>
          </a:prstGeom>
        </p:spPr>
      </p:pic>
      <p:sp>
        <p:nvSpPr>
          <p:cNvPr id="120" name="TextBox 9"/>
          <p:cNvSpPr txBox="1"/>
          <p:nvPr/>
        </p:nvSpPr>
        <p:spPr>
          <a:xfrm>
            <a:off x="8707366" y="4939489"/>
            <a:ext cx="2512337" cy="2402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000" b="1">
                <a:solidFill>
                  <a:srgbClr val="ff6600"/>
                </a:solidFill>
                <a:latin typeface="소요단풍체 볼드 TTF"/>
                <a:ea typeface="소요단풍체 볼드 TTF"/>
              </a:rPr>
              <a:t>＊삼성의 </a:t>
            </a:r>
            <a:r>
              <a:rPr lang="en-US" altLang="ko-KR" sz="1000" b="1">
                <a:solidFill>
                  <a:srgbClr val="ff6600"/>
                </a:solidFill>
                <a:latin typeface="소요단풍체 볼드 TTF"/>
                <a:ea typeface="소요단풍체 볼드 TTF"/>
              </a:rPr>
              <a:t>10</a:t>
            </a:r>
            <a:r>
              <a:rPr lang="ko-KR" altLang="en-US" sz="1000" b="1">
                <a:solidFill>
                  <a:srgbClr val="ff6600"/>
                </a:solidFill>
                <a:latin typeface="소요단풍체 볼드 TTF"/>
                <a:ea typeface="소요단풍체 볼드 TTF"/>
              </a:rPr>
              <a:t>년치 수비 지표 데이터</a:t>
            </a:r>
            <a:endParaRPr lang="ko-KR" altLang="en-US" sz="1000" b="1">
              <a:solidFill>
                <a:srgbClr val="ff6600"/>
              </a:solidFill>
              <a:ea typeface="소요단풍체 볼드 TTF"/>
            </a:endParaRPr>
          </a:p>
        </p:txBody>
      </p:sp>
      <p:sp>
        <p:nvSpPr>
          <p:cNvPr id="121" name=""/>
          <p:cNvSpPr txBox="1"/>
          <p:nvPr/>
        </p:nvSpPr>
        <p:spPr>
          <a:xfrm>
            <a:off x="565474" y="364787"/>
            <a:ext cx="6096000" cy="3000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 b="1">
                <a:solidFill>
                  <a:srgbClr val="faf3db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감탄로드감탄체 TTF"/>
                <a:ea typeface="감탄로드감탄체 TTF"/>
              </a:rPr>
              <a:t>Data analysis Project</a:t>
            </a:r>
            <a:endParaRPr lang="ko-KR" altLang="en-US" sz="1400" b="1">
              <a:solidFill>
                <a:srgbClr val="faf3db"/>
              </a:solidFill>
              <a:latin typeface="감탄로드감탄체 TTF"/>
              <a:ea typeface="감탄로드감탄체 TTF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afba9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06400" y="355600"/>
            <a:ext cx="2489200" cy="42333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 rot="5400000">
            <a:off x="3225951" y="-2139712"/>
            <a:ext cx="5740097" cy="113792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50333" y="1710266"/>
            <a:ext cx="11091334" cy="8466"/>
          </a:xfrm>
          <a:prstGeom prst="rect">
            <a:avLst/>
          </a:prstGeom>
        </p:spPr>
      </p:pic>
      <p:sp>
        <p:nvSpPr>
          <p:cNvPr id="36" name="TextBox 27"/>
          <p:cNvSpPr txBox="1"/>
          <p:nvPr/>
        </p:nvSpPr>
        <p:spPr>
          <a:xfrm>
            <a:off x="762000" y="973666"/>
            <a:ext cx="9169400" cy="6604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103749"/>
              </a:lnSpc>
              <a:defRPr/>
            </a:pPr>
            <a:r>
              <a:rPr lang="en-US" altLang="ko-KR" sz="3600" b="1" i="0" u="none" strike="noStrike">
                <a:solidFill>
                  <a:srgbClr val="212121"/>
                </a:solidFill>
                <a:latin typeface="소요단풍체 볼드 TTF"/>
                <a:ea typeface="소요단풍체 볼드 TTF"/>
              </a:rPr>
              <a:t>6)</a:t>
            </a:r>
            <a:r>
              <a:rPr lang="ko-KR" altLang="en-US" sz="3600" b="1" i="0" u="none" strike="noStrike">
                <a:solidFill>
                  <a:srgbClr val="212121"/>
                </a:solidFill>
                <a:latin typeface="소요단풍체 볼드 TTF"/>
                <a:ea typeface="소요단풍체 볼드 TTF"/>
              </a:rPr>
              <a:t> 참고사항</a:t>
            </a:r>
            <a:endParaRPr lang="ko-KR" altLang="en-US" sz="3600" b="1" i="0" u="none" strike="noStrike">
              <a:solidFill>
                <a:srgbClr val="212121"/>
              </a:solidFill>
              <a:latin typeface="소요단풍체 볼드 TTF"/>
              <a:ea typeface="소요단풍체 볼드 TTF"/>
            </a:endParaRPr>
          </a:p>
        </p:txBody>
      </p:sp>
      <p:sp>
        <p:nvSpPr>
          <p:cNvPr id="101" name=""/>
          <p:cNvSpPr/>
          <p:nvPr/>
        </p:nvSpPr>
        <p:spPr>
          <a:xfrm>
            <a:off x="1127708" y="2251008"/>
            <a:ext cx="9538738" cy="2710543"/>
          </a:xfrm>
          <a:prstGeom prst="rect">
            <a:avLst/>
          </a:prstGeom>
          <a:noFill/>
          <a:ln w="38100">
            <a:solidFill>
              <a:schemeClr val="accent3"/>
            </a:solidFill>
            <a:prstDash val="sysDash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4" name=""/>
          <p:cNvSpPr txBox="1"/>
          <p:nvPr/>
        </p:nvSpPr>
        <p:spPr>
          <a:xfrm>
            <a:off x="3485371" y="1782316"/>
            <a:ext cx="5221258" cy="359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>
                <a:solidFill>
                  <a:srgbClr val="808080"/>
                </a:solidFill>
                <a:latin typeface="소요단풍체 볼드 TTF"/>
                <a:ea typeface="소요단풍체 볼드 TTF"/>
              </a:rPr>
              <a:t>&lt;</a:t>
            </a:r>
            <a:r>
              <a:rPr lang="ko-KR" altLang="en-US">
                <a:solidFill>
                  <a:srgbClr val="808080"/>
                </a:solidFill>
                <a:latin typeface="소요단풍체 볼드 TTF"/>
                <a:ea typeface="소요단풍체 볼드 TTF"/>
              </a:rPr>
              <a:t>표</a:t>
            </a:r>
            <a:r>
              <a:rPr lang="en-US" altLang="ko-KR">
                <a:solidFill>
                  <a:srgbClr val="808080"/>
                </a:solidFill>
                <a:latin typeface="소요단풍체 볼드 TTF"/>
                <a:ea typeface="소요단풍체 볼드 TTF"/>
              </a:rPr>
              <a:t>&gt;</a:t>
            </a:r>
            <a:r>
              <a:rPr lang="en-US" altLang="ko-KR">
                <a:solidFill>
                  <a:srgbClr val="808080"/>
                </a:solidFill>
                <a:latin typeface="휴먼둥근헤드라인"/>
                <a:ea typeface="휴먼둥근헤드라인"/>
              </a:rPr>
              <a:t>2024</a:t>
            </a:r>
            <a:r>
              <a:rPr lang="ko-KR" altLang="en-US">
                <a:solidFill>
                  <a:srgbClr val="808080"/>
                </a:solidFill>
                <a:latin typeface="휴먼둥근헤드라인"/>
                <a:ea typeface="휴먼둥근헤드라인"/>
              </a:rPr>
              <a:t> 삼성라이온즈 세부 수비 지표</a:t>
            </a:r>
            <a:endParaRPr lang="en-US" altLang="ko-KR">
              <a:solidFill>
                <a:srgbClr val="808080"/>
              </a:solidFill>
              <a:ea typeface="소요단풍체 볼드 TTF"/>
            </a:endParaRPr>
          </a:p>
        </p:txBody>
      </p:sp>
      <p:sp>
        <p:nvSpPr>
          <p:cNvPr id="118" name="TextBox 15"/>
          <p:cNvSpPr txBox="1"/>
          <p:nvPr/>
        </p:nvSpPr>
        <p:spPr>
          <a:xfrm>
            <a:off x="1048332" y="5399478"/>
            <a:ext cx="11014686" cy="12280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500">
                <a:solidFill>
                  <a:srgbClr val="808080"/>
                </a:solidFill>
                <a:latin typeface="소요단풍체 볼드 TTF"/>
                <a:ea typeface="소요단풍체 볼드 TTF"/>
              </a:rPr>
              <a:t>전체 팀과 비교하였을 때</a:t>
            </a:r>
            <a:r>
              <a:rPr lang="en-US" altLang="ko-KR" sz="1500">
                <a:solidFill>
                  <a:srgbClr val="808080"/>
                </a:solidFill>
                <a:latin typeface="소요단풍체 볼드 TTF"/>
                <a:ea typeface="소요단풍체 볼드 TTF"/>
              </a:rPr>
              <a:t>,</a:t>
            </a:r>
            <a:r>
              <a:rPr lang="ko-KR" altLang="en-US" sz="1500">
                <a:solidFill>
                  <a:srgbClr val="808080"/>
                </a:solidFill>
                <a:latin typeface="소요단풍체 볼드 TTF"/>
                <a:ea typeface="소요단풍체 볼드 TTF"/>
              </a:rPr>
              <a:t> 실책</a:t>
            </a:r>
            <a:r>
              <a:rPr lang="en-US" altLang="ko-KR" sz="1500">
                <a:solidFill>
                  <a:srgbClr val="808080"/>
                </a:solidFill>
                <a:latin typeface="소요단풍체 볼드 TTF"/>
                <a:ea typeface="소요단풍체 볼드 TTF"/>
              </a:rPr>
              <a:t>(E)</a:t>
            </a:r>
            <a:r>
              <a:rPr lang="ko-KR" altLang="en-US" sz="1500">
                <a:solidFill>
                  <a:srgbClr val="808080"/>
                </a:solidFill>
                <a:latin typeface="소요단풍체 볼드 TTF"/>
                <a:ea typeface="소요단풍체 볼드 TTF"/>
              </a:rPr>
              <a:t>이 가장 낮았으며</a:t>
            </a:r>
            <a:r>
              <a:rPr lang="en-US" altLang="ko-KR" sz="1500">
                <a:solidFill>
                  <a:srgbClr val="808080"/>
                </a:solidFill>
                <a:latin typeface="소요단풍체 볼드 TTF"/>
                <a:ea typeface="소요단풍체 볼드 TTF"/>
              </a:rPr>
              <a:t>,</a:t>
            </a:r>
            <a:r>
              <a:rPr lang="ko-KR" altLang="en-US" sz="1500">
                <a:solidFill>
                  <a:srgbClr val="808080"/>
                </a:solidFill>
                <a:latin typeface="소요단풍체 볼드 TTF"/>
                <a:ea typeface="소요단풍체 볼드 TTF"/>
              </a:rPr>
              <a:t>  이로 인한 </a:t>
            </a:r>
            <a:r>
              <a:rPr lang="en-US" altLang="ko-KR" sz="1500">
                <a:solidFill>
                  <a:srgbClr val="808080"/>
                </a:solidFill>
                <a:latin typeface="소요단풍체 볼드 TTF"/>
                <a:ea typeface="소요단풍체 볼드 TTF"/>
              </a:rPr>
              <a:t>FPCT(</a:t>
            </a:r>
            <a:r>
              <a:rPr lang="ko-KR" altLang="en-US" sz="1500">
                <a:solidFill>
                  <a:srgbClr val="808080"/>
                </a:solidFill>
                <a:latin typeface="소요단풍체 볼드 TTF"/>
                <a:ea typeface="소요단풍체 볼드 TTF"/>
              </a:rPr>
              <a:t>수비율</a:t>
            </a:r>
            <a:r>
              <a:rPr lang="en-US" altLang="ko-KR" sz="1500">
                <a:solidFill>
                  <a:srgbClr val="808080"/>
                </a:solidFill>
                <a:latin typeface="소요단풍체 볼드 TTF"/>
                <a:ea typeface="소요단풍체 볼드 TTF"/>
              </a:rPr>
              <a:t>)</a:t>
            </a:r>
            <a:r>
              <a:rPr lang="ko-KR" altLang="en-US" sz="1500">
                <a:solidFill>
                  <a:srgbClr val="808080"/>
                </a:solidFill>
                <a:latin typeface="소요단풍체 볼드 TTF"/>
                <a:ea typeface="소요단풍체 볼드 TTF"/>
              </a:rPr>
              <a:t>에서 리그 </a:t>
            </a:r>
            <a:r>
              <a:rPr lang="en-US" altLang="ko-KR" sz="1500">
                <a:solidFill>
                  <a:srgbClr val="808080"/>
                </a:solidFill>
                <a:latin typeface="소요단풍체 볼드 TTF"/>
                <a:ea typeface="소요단풍체 볼드 TTF"/>
              </a:rPr>
              <a:t>1</a:t>
            </a:r>
            <a:r>
              <a:rPr lang="ko-KR" altLang="en-US" sz="1500">
                <a:solidFill>
                  <a:srgbClr val="808080"/>
                </a:solidFill>
                <a:latin typeface="소요단풍체 볼드 TTF"/>
                <a:ea typeface="소요단풍체 볼드 TTF"/>
              </a:rPr>
              <a:t>위를 기록함</a:t>
            </a:r>
            <a:endParaRPr lang="ko-KR" altLang="en-US" sz="1500">
              <a:solidFill>
                <a:srgbClr val="808080"/>
              </a:solidFill>
              <a:ea typeface="소요단풍체 볼드 TTF"/>
            </a:endParaRPr>
          </a:p>
          <a:p>
            <a:pPr>
              <a:defRPr/>
            </a:pPr>
            <a:r>
              <a:rPr lang="ko-KR" altLang="en-US" sz="1500">
                <a:solidFill>
                  <a:srgbClr val="808080"/>
                </a:solidFill>
                <a:latin typeface="소요단풍체 볼드 TTF"/>
                <a:ea typeface="소요단풍체 볼드 TTF"/>
              </a:rPr>
              <a:t>삼성의 </a:t>
            </a:r>
            <a:r>
              <a:rPr lang="en-US" altLang="ko-KR" sz="1500">
                <a:solidFill>
                  <a:srgbClr val="808080"/>
                </a:solidFill>
                <a:latin typeface="소요단풍체 볼드 TTF"/>
                <a:ea typeface="소요단풍체 볼드 TTF"/>
              </a:rPr>
              <a:t>10</a:t>
            </a:r>
            <a:r>
              <a:rPr lang="ko-KR" altLang="en-US" sz="1500">
                <a:solidFill>
                  <a:srgbClr val="808080"/>
                </a:solidFill>
                <a:latin typeface="소요단풍체 볼드 TTF"/>
                <a:ea typeface="소요단풍체 볼드 TTF"/>
              </a:rPr>
              <a:t>년치 데이터에서</a:t>
            </a:r>
            <a:r>
              <a:rPr lang="en-US" altLang="ko-KR" sz="1500">
                <a:solidFill>
                  <a:srgbClr val="808080"/>
                </a:solidFill>
                <a:latin typeface="소요단풍체 볼드 TTF"/>
                <a:ea typeface="소요단풍체 볼드 TTF"/>
              </a:rPr>
              <a:t>,</a:t>
            </a:r>
            <a:r>
              <a:rPr lang="ko-KR" altLang="en-US" sz="1500">
                <a:solidFill>
                  <a:srgbClr val="808080"/>
                </a:solidFill>
                <a:latin typeface="소요단풍체 볼드 TTF"/>
                <a:ea typeface="소요단풍체 볼드 TTF"/>
              </a:rPr>
              <a:t> 실책</a:t>
            </a:r>
            <a:r>
              <a:rPr lang="en-US" altLang="ko-KR" sz="1500">
                <a:solidFill>
                  <a:srgbClr val="808080"/>
                </a:solidFill>
                <a:latin typeface="소요단풍체 볼드 TTF"/>
                <a:ea typeface="소요단풍체 볼드 TTF"/>
              </a:rPr>
              <a:t>,</a:t>
            </a:r>
            <a:r>
              <a:rPr lang="ko-KR" altLang="en-US" sz="1500">
                <a:solidFill>
                  <a:srgbClr val="808080"/>
                </a:solidFill>
                <a:latin typeface="소요단풍체 볼드 TTF"/>
                <a:ea typeface="소요단풍체 볼드 TTF"/>
              </a:rPr>
              <a:t>견제사</a:t>
            </a:r>
            <a:r>
              <a:rPr lang="en-US" altLang="ko-KR" sz="1500">
                <a:solidFill>
                  <a:srgbClr val="808080"/>
                </a:solidFill>
                <a:latin typeface="소요단풍체 볼드 TTF"/>
                <a:ea typeface="소요단풍체 볼드 TTF"/>
              </a:rPr>
              <a:t>,</a:t>
            </a:r>
            <a:r>
              <a:rPr lang="ko-KR" altLang="en-US" sz="1500">
                <a:solidFill>
                  <a:srgbClr val="808080"/>
                </a:solidFill>
                <a:latin typeface="소요단풍체 볼드 TTF"/>
                <a:ea typeface="소요단풍체 볼드 TTF"/>
              </a:rPr>
              <a:t>병살 지표의 개선을 확인 하였음</a:t>
            </a:r>
            <a:r>
              <a:rPr lang="en-US" altLang="ko-KR" sz="1500">
                <a:solidFill>
                  <a:srgbClr val="808080"/>
                </a:solidFill>
                <a:latin typeface="소요단풍체 볼드 TTF"/>
                <a:ea typeface="소요단풍체 볼드 TTF"/>
              </a:rPr>
              <a:t>.</a:t>
            </a:r>
            <a:endParaRPr lang="en-US" altLang="ko-KR" sz="1500">
              <a:solidFill>
                <a:srgbClr val="808080"/>
              </a:solidFill>
              <a:ea typeface="소요단풍체 볼드 TTF"/>
            </a:endParaRPr>
          </a:p>
          <a:p>
            <a:pPr>
              <a:defRPr/>
            </a:pPr>
            <a:r>
              <a:rPr lang="ko-KR" altLang="en-US" sz="1500">
                <a:solidFill>
                  <a:srgbClr val="808080"/>
                </a:solidFill>
                <a:latin typeface="소요단풍체 볼드 TTF"/>
                <a:ea typeface="소요단풍체 볼드 TTF"/>
              </a:rPr>
              <a:t>리그 전체와 비교 하여도</a:t>
            </a:r>
            <a:r>
              <a:rPr lang="en-US" altLang="ko-KR" sz="1500">
                <a:solidFill>
                  <a:srgbClr val="808080"/>
                </a:solidFill>
                <a:latin typeface="소요단풍체 볼드 TTF"/>
                <a:ea typeface="소요단풍체 볼드 TTF"/>
              </a:rPr>
              <a:t>,</a:t>
            </a:r>
            <a:r>
              <a:rPr lang="ko-KR" altLang="en-US" sz="1500">
                <a:solidFill>
                  <a:srgbClr val="808080"/>
                </a:solidFill>
                <a:latin typeface="소요단풍체 볼드 TTF"/>
                <a:ea typeface="소요단풍체 볼드 TTF"/>
              </a:rPr>
              <a:t> 실책</a:t>
            </a:r>
            <a:r>
              <a:rPr lang="en-US" altLang="ko-KR" sz="1500">
                <a:solidFill>
                  <a:srgbClr val="808080"/>
                </a:solidFill>
                <a:latin typeface="소요단풍체 볼드 TTF"/>
                <a:ea typeface="소요단풍체 볼드 TTF"/>
              </a:rPr>
              <a:t>,</a:t>
            </a:r>
            <a:r>
              <a:rPr lang="ko-KR" altLang="en-US" sz="1500">
                <a:solidFill>
                  <a:srgbClr val="808080"/>
                </a:solidFill>
                <a:latin typeface="소요단풍체 볼드 TTF"/>
                <a:ea typeface="소요단풍체 볼드 TTF"/>
              </a:rPr>
              <a:t>견제사</a:t>
            </a:r>
            <a:r>
              <a:rPr lang="en-US" altLang="ko-KR" sz="1500">
                <a:solidFill>
                  <a:srgbClr val="808080"/>
                </a:solidFill>
                <a:latin typeface="소요단풍체 볼드 TTF"/>
                <a:ea typeface="소요단풍체 볼드 TTF"/>
              </a:rPr>
              <a:t>,</a:t>
            </a:r>
            <a:r>
              <a:rPr lang="ko-KR" altLang="en-US" sz="1500">
                <a:solidFill>
                  <a:srgbClr val="808080"/>
                </a:solidFill>
                <a:latin typeface="소요단풍체 볼드 TTF"/>
                <a:ea typeface="소요단풍체 볼드 TTF"/>
              </a:rPr>
              <a:t>병살 지표가 리그 </a:t>
            </a:r>
            <a:r>
              <a:rPr lang="en-US" altLang="ko-KR" sz="1500">
                <a:solidFill>
                  <a:srgbClr val="808080"/>
                </a:solidFill>
                <a:latin typeface="소요단풍체 볼드 TTF"/>
                <a:ea typeface="소요단풍체 볼드 TTF"/>
              </a:rPr>
              <a:t>1</a:t>
            </a:r>
            <a:r>
              <a:rPr lang="ko-KR" altLang="en-US" sz="1500">
                <a:solidFill>
                  <a:srgbClr val="808080"/>
                </a:solidFill>
                <a:latin typeface="소요단풍체 볼드 TTF"/>
                <a:ea typeface="소요단풍체 볼드 TTF"/>
              </a:rPr>
              <a:t>위로 확인 되었음</a:t>
            </a:r>
            <a:r>
              <a:rPr lang="en-US" altLang="ko-KR" sz="1500">
                <a:solidFill>
                  <a:srgbClr val="808080"/>
                </a:solidFill>
                <a:latin typeface="소요단풍체 볼드 TTF"/>
                <a:ea typeface="소요단풍체 볼드 TTF"/>
              </a:rPr>
              <a:t>.</a:t>
            </a:r>
            <a:endParaRPr lang="en-US" altLang="ko-KR" sz="1500">
              <a:solidFill>
                <a:srgbClr val="808080"/>
              </a:solidFill>
              <a:ea typeface="소요단풍체 볼드 TTF"/>
            </a:endParaRPr>
          </a:p>
          <a:p>
            <a:pPr>
              <a:defRPr/>
            </a:pPr>
            <a:r>
              <a:rPr lang="ko-KR" altLang="en-US" sz="1500">
                <a:solidFill>
                  <a:srgbClr val="808080"/>
                </a:solidFill>
                <a:latin typeface="소요단풍체 볼드 TTF"/>
                <a:ea typeface="소요단풍체 볼드 TTF"/>
              </a:rPr>
              <a:t>삼성의 수비는 리그 전체 </a:t>
            </a:r>
            <a:r>
              <a:rPr lang="en-US" altLang="ko-KR" sz="1500">
                <a:solidFill>
                  <a:srgbClr val="808080"/>
                </a:solidFill>
                <a:latin typeface="소요단풍체 볼드 TTF"/>
                <a:ea typeface="소요단풍체 볼드 TTF"/>
              </a:rPr>
              <a:t>1</a:t>
            </a:r>
            <a:r>
              <a:rPr lang="ko-KR" altLang="en-US" sz="1500">
                <a:solidFill>
                  <a:srgbClr val="808080"/>
                </a:solidFill>
                <a:latin typeface="소요단풍체 볼드 TTF"/>
                <a:ea typeface="소요단풍체 볼드 TTF"/>
              </a:rPr>
              <a:t>위의 활약을 알 수 있음</a:t>
            </a:r>
            <a:r>
              <a:rPr lang="en-US" altLang="ko-KR" sz="1500">
                <a:solidFill>
                  <a:srgbClr val="808080"/>
                </a:solidFill>
                <a:latin typeface="소요단풍체 볼드 TTF"/>
                <a:ea typeface="소요단풍체 볼드 TTF"/>
              </a:rPr>
              <a:t>.</a:t>
            </a:r>
            <a:endParaRPr lang="en-US" altLang="ko-KR" sz="1500"/>
          </a:p>
          <a:p>
            <a:pPr>
              <a:defRPr/>
            </a:pPr>
            <a:endParaRPr lang="ko-KR" altLang="en-US" sz="1500">
              <a:solidFill>
                <a:srgbClr val="808080"/>
              </a:solidFill>
              <a:latin typeface="소요단풍체 볼드 TTF"/>
              <a:ea typeface="소요단풍체 볼드 TTF"/>
            </a:endParaRPr>
          </a:p>
        </p:txBody>
      </p:sp>
      <p:pic>
        <p:nvPicPr>
          <p:cNvPr id="121" name="그림 13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126229" y="2254182"/>
            <a:ext cx="9570648" cy="2735911"/>
          </a:xfrm>
          <a:prstGeom prst="rect">
            <a:avLst/>
          </a:prstGeom>
        </p:spPr>
      </p:pic>
      <p:sp>
        <p:nvSpPr>
          <p:cNvPr id="122" name="TextBox 12"/>
          <p:cNvSpPr txBox="1"/>
          <p:nvPr/>
        </p:nvSpPr>
        <p:spPr>
          <a:xfrm>
            <a:off x="9041828" y="5054626"/>
            <a:ext cx="1927634" cy="2400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000" b="1">
                <a:solidFill>
                  <a:srgbClr val="ff6600"/>
                </a:solidFill>
                <a:latin typeface="소요단풍체 볼드 TTF"/>
                <a:ea typeface="소요단풍체 볼드 TTF"/>
              </a:rPr>
              <a:t>＊</a:t>
            </a:r>
            <a:r>
              <a:rPr lang="en-US" altLang="ko-KR" sz="1000" b="1">
                <a:solidFill>
                  <a:srgbClr val="ff6600"/>
                </a:solidFill>
                <a:latin typeface="소요단풍체 볼드 TTF"/>
                <a:ea typeface="소요단풍체 볼드 TTF"/>
              </a:rPr>
              <a:t>2024</a:t>
            </a:r>
            <a:r>
              <a:rPr lang="ko-KR" altLang="en-US" sz="1000" b="1">
                <a:solidFill>
                  <a:srgbClr val="ff6600"/>
                </a:solidFill>
                <a:latin typeface="소요단풍체 볼드 TTF"/>
                <a:ea typeface="소요단풍체 볼드 TTF"/>
              </a:rPr>
              <a:t>년 전체 팀 수비지표</a:t>
            </a:r>
            <a:endParaRPr lang="ko-KR" altLang="en-US" sz="1000" b="1">
              <a:solidFill>
                <a:srgbClr val="ff6600"/>
              </a:solidFill>
              <a:ea typeface="소요단풍체 볼드 TTF"/>
            </a:endParaRPr>
          </a:p>
        </p:txBody>
      </p:sp>
      <p:sp>
        <p:nvSpPr>
          <p:cNvPr id="123" name=""/>
          <p:cNvSpPr txBox="1"/>
          <p:nvPr/>
        </p:nvSpPr>
        <p:spPr>
          <a:xfrm>
            <a:off x="565474" y="364787"/>
            <a:ext cx="6096000" cy="3000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 b="1">
                <a:solidFill>
                  <a:srgbClr val="faf3db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감탄로드감탄체 TTF"/>
                <a:ea typeface="감탄로드감탄체 TTF"/>
              </a:rPr>
              <a:t>Data analysis Project</a:t>
            </a:r>
            <a:endParaRPr lang="ko-KR" altLang="en-US" sz="1400" b="1">
              <a:solidFill>
                <a:srgbClr val="faf3db"/>
              </a:solidFill>
              <a:latin typeface="감탄로드감탄체 TTF"/>
              <a:ea typeface="감탄로드감탄체 TTF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afba9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59266" y="5596467"/>
            <a:ext cx="12446000" cy="125306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52774" y="219528"/>
            <a:ext cx="2353733" cy="423333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 rot="5400000">
            <a:off x="3346190" y="-2260599"/>
            <a:ext cx="5782733" cy="11379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 rot="5400000">
            <a:off x="7552267" y="2362200"/>
            <a:ext cx="1955800" cy="2142066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 rot="5400000">
            <a:off x="4936067" y="2362200"/>
            <a:ext cx="1955800" cy="2142066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 rot="5400000">
            <a:off x="2310341" y="2362200"/>
            <a:ext cx="1955800" cy="2142066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2224465" y="2593392"/>
            <a:ext cx="1881716" cy="1677178"/>
          </a:xfrm>
          <a:prstGeom prst="rect">
            <a:avLst/>
          </a:prstGeom>
        </p:spPr>
        <p:txBody>
          <a:bodyPr lIns="0" tIns="0" rIns="0" bIns="0" anchor="ctr"/>
          <a:lstStyle/>
          <a:p>
            <a:pPr algn="l">
              <a:defRPr/>
            </a:pPr>
            <a:r>
              <a:rPr lang="ko-KR" altLang="en-US" sz="2000">
                <a:solidFill>
                  <a:schemeClr val="tx1"/>
                </a:solidFill>
                <a:latin typeface="소요단풍체 볼드 TTF"/>
                <a:ea typeface="소요단풍체 볼드 TTF"/>
              </a:rPr>
              <a:t>이동거리와  승률</a:t>
            </a:r>
            <a:endParaRPr lang="ko-KR" altLang="en-US" sz="2000">
              <a:solidFill>
                <a:schemeClr val="tx1"/>
              </a:solidFill>
              <a:ea typeface="소요단풍체 볼드 TTF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4889348" y="2641988"/>
            <a:ext cx="1871997" cy="1667458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>
              <a:defRPr/>
            </a:pPr>
            <a:r>
              <a:rPr lang="ko-KR" altLang="en-US" sz="2000">
                <a:solidFill>
                  <a:srgbClr val="ffffff"/>
                </a:solidFill>
                <a:latin typeface="소요단풍체 볼드 TTF"/>
                <a:ea typeface="소요단풍체 볼드 TTF"/>
              </a:rPr>
              <a:t>팀 성적 </a:t>
            </a:r>
            <a:endParaRPr lang="ko-KR" altLang="en-US" sz="2000">
              <a:solidFill>
                <a:srgbClr val="ffffff"/>
              </a:solidFill>
              <a:latin typeface="소요단풍체 볼드 TTF"/>
              <a:ea typeface="소요단풍체 볼드 TTF"/>
            </a:endParaRPr>
          </a:p>
          <a:p>
            <a:pPr algn="ctr">
              <a:defRPr/>
            </a:pPr>
            <a:r>
              <a:rPr lang="ko-KR" altLang="en-US" sz="2000">
                <a:solidFill>
                  <a:srgbClr val="ffffff"/>
                </a:solidFill>
                <a:latin typeface="소요단풍체 볼드 TTF"/>
                <a:ea typeface="소요단풍체 볼드 TTF"/>
              </a:rPr>
              <a:t>요인 분석</a:t>
            </a:r>
            <a:endParaRPr lang="ko-KR" sz="2000" b="0" i="0" u="none" strike="noStrike">
              <a:solidFill>
                <a:srgbClr val="ffffff"/>
              </a:solidFill>
              <a:ea typeface="소요단풍체 볼드 TTF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7700693" y="3124200"/>
            <a:ext cx="1405466" cy="685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>
              <a:defRPr/>
            </a:pPr>
            <a:r>
              <a:rPr lang="ko-KR" altLang="en-US" sz="2100">
                <a:solidFill>
                  <a:schemeClr val="tx1"/>
                </a:solidFill>
                <a:latin typeface="소요단풍체 볼드 TTF"/>
                <a:ea typeface="소요단풍체 볼드 TTF"/>
              </a:rPr>
              <a:t>프로젝트 성과</a:t>
            </a:r>
            <a:endParaRPr lang="ko-KR" sz="2100" b="0" i="0" u="none" strike="noStrike">
              <a:solidFill>
                <a:srgbClr val="212121"/>
              </a:solidFill>
              <a:ea typeface="소요단풍체 볼드 TTF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7433733" y="3098800"/>
            <a:ext cx="1405466" cy="6858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24499"/>
              </a:lnSpc>
              <a:defRPr/>
            </a:pPr>
            <a:endParaRPr lang="ko-KR" sz="2800" b="0" i="0" u="none" strike="noStrike">
              <a:solidFill>
                <a:srgbClr val="fffef9"/>
              </a:solidFill>
              <a:ea typeface="Cafe24 Ohsquare air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2068372" y="4465410"/>
            <a:ext cx="2550885" cy="931333"/>
          </a:xfrm>
          <a:prstGeom prst="rect">
            <a:avLst/>
          </a:prstGeom>
        </p:spPr>
        <p:txBody>
          <a:bodyPr lIns="0" tIns="0" rIns="0" bIns="0" anchor="ctr"/>
          <a:lstStyle/>
          <a:p>
            <a:pPr>
              <a:defRPr/>
            </a:pPr>
            <a:r>
              <a:rPr lang="ko-KR" altLang="en-US">
                <a:solidFill>
                  <a:schemeClr val="tx1"/>
                </a:solidFill>
                <a:latin typeface="소요단풍체 볼드 TTF"/>
                <a:ea typeface="소요단풍체 볼드 TTF"/>
              </a:rPr>
              <a:t>유의미한 상관관계 발견하지 못함</a:t>
            </a:r>
            <a:endParaRPr lang="en-US" b="0" i="0" u="none" strike="noStrike">
              <a:solidFill>
                <a:srgbClr val="212121"/>
              </a:solidFill>
              <a:ea typeface="소요단풍체 볼드 TTF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4728503" y="4535196"/>
            <a:ext cx="2463411" cy="1874114"/>
          </a:xfrm>
          <a:prstGeom prst="rect">
            <a:avLst/>
          </a:prstGeom>
        </p:spPr>
        <p:txBody>
          <a:bodyPr lIns="0" tIns="0" rIns="0" bIns="0" anchor="ctr"/>
          <a:lstStyle/>
          <a:p>
            <a:pPr>
              <a:defRPr/>
            </a:pPr>
            <a:r>
              <a:rPr lang="ko-KR" altLang="en-US">
                <a:solidFill>
                  <a:schemeClr val="tx1"/>
                </a:solidFill>
                <a:latin typeface="소요단풍체 볼드 TTF"/>
                <a:ea typeface="소요단풍체 볼드 TTF"/>
              </a:rPr>
              <a:t>팀 기록 데이터를 활용한 승률 예측에 어느정도 성공</a:t>
            </a:r>
            <a:endParaRPr lang="ko-KR" altLang="en-US">
              <a:solidFill>
                <a:schemeClr val="tx1"/>
              </a:solidFill>
              <a:latin typeface="소요단풍체 볼드 TTF"/>
              <a:ea typeface="소요단풍체 볼드 TTF"/>
            </a:endParaRPr>
          </a:p>
          <a:p>
            <a:pPr>
              <a:defRPr/>
            </a:pPr>
            <a:endParaRPr lang="ko-KR" altLang="en-US">
              <a:solidFill>
                <a:schemeClr val="tx1"/>
              </a:solidFill>
              <a:latin typeface="소요단풍체 볼드 TTF"/>
              <a:ea typeface="소요단풍체 볼드 TTF"/>
            </a:endParaRPr>
          </a:p>
          <a:p>
            <a:pPr>
              <a:defRPr/>
            </a:pPr>
            <a:r>
              <a:rPr lang="ko-KR" altLang="en-US">
                <a:solidFill>
                  <a:schemeClr val="tx1"/>
                </a:solidFill>
                <a:latin typeface="소요단풍체 볼드 TTF"/>
                <a:ea typeface="소요단풍체 볼드 TTF"/>
              </a:rPr>
              <a:t>다양한 모델 적용을 통해 최적의 예측 모델 선정</a:t>
            </a:r>
            <a:endParaRPr lang="en-US" b="0" i="0" u="none" strike="noStrike">
              <a:solidFill>
                <a:srgbClr val="212121"/>
              </a:solidFill>
              <a:ea typeface="소요단풍체 볼드 TTF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7237984" y="4584570"/>
            <a:ext cx="2793872" cy="931333"/>
          </a:xfrm>
          <a:prstGeom prst="rect">
            <a:avLst/>
          </a:prstGeom>
        </p:spPr>
        <p:txBody>
          <a:bodyPr lIns="0" tIns="0" rIns="0" bIns="0" anchor="ctr"/>
          <a:lstStyle/>
          <a:p>
            <a:pPr algn="l">
              <a:defRPr/>
            </a:pPr>
            <a:r>
              <a:rPr lang="ko-KR" altLang="en-US">
                <a:solidFill>
                  <a:schemeClr val="tx1"/>
                </a:solidFill>
                <a:latin typeface="소요단풍체 볼드 TTF"/>
                <a:ea typeface="소요단풍체 볼드 TTF"/>
              </a:rPr>
              <a:t>데이터 분석 전 과정 경험</a:t>
            </a:r>
            <a:endParaRPr lang="ko-KR" altLang="en-US">
              <a:solidFill>
                <a:schemeClr val="tx1"/>
              </a:solidFill>
              <a:ea typeface="소요단풍체 볼드 TTF"/>
            </a:endParaRPr>
          </a:p>
          <a:p>
            <a:pPr algn="l">
              <a:defRPr/>
            </a:pPr>
            <a:r>
              <a:rPr lang="ko-KR" altLang="en-US">
                <a:solidFill>
                  <a:schemeClr val="tx1"/>
                </a:solidFill>
                <a:latin typeface="소요단풍체 볼드 TTF"/>
                <a:ea typeface="소요단풍체 볼드 TTF"/>
              </a:rPr>
              <a:t>문제 해결 능력과 유연한 목표 설정의 중요성 인식</a:t>
            </a:r>
            <a:endParaRPr lang="en-US" b="0" i="0" u="none" strike="noStrike">
              <a:solidFill>
                <a:srgbClr val="212121"/>
              </a:solidFill>
              <a:ea typeface="소요단풍체 볼드 TTF"/>
            </a:endParaRPr>
          </a:p>
        </p:txBody>
      </p:sp>
      <p:pic>
        <p:nvPicPr>
          <p:cNvPr id="20" name="Picture 20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1091334" y="1100666"/>
            <a:ext cx="355600" cy="3556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550333" y="1710266"/>
            <a:ext cx="11091334" cy="8466"/>
          </a:xfrm>
          <a:prstGeom prst="rect">
            <a:avLst/>
          </a:prstGeom>
        </p:spPr>
      </p:pic>
      <p:sp>
        <p:nvSpPr>
          <p:cNvPr id="23" name="TextBox 23"/>
          <p:cNvSpPr txBox="1"/>
          <p:nvPr/>
        </p:nvSpPr>
        <p:spPr>
          <a:xfrm>
            <a:off x="651328" y="305448"/>
            <a:ext cx="2142066" cy="186266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103749"/>
              </a:lnSpc>
              <a:defRPr/>
            </a:pPr>
            <a:endParaRPr lang="en-US" sz="1600" b="0" i="0" u="none" strike="noStrike">
              <a:solidFill>
                <a:srgbClr val="212121"/>
              </a:solidFill>
              <a:latin typeface="Cafe24 Ohsquare air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10735734" y="414866"/>
            <a:ext cx="1024466" cy="194733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r">
              <a:lnSpc>
                <a:spcPct val="116199"/>
              </a:lnSpc>
              <a:defRPr/>
            </a:pPr>
            <a:r>
              <a:rPr lang="en-US" sz="1600" b="0" i="0" u="none" strike="noStrike">
                <a:solidFill>
                  <a:srgbClr val="212121"/>
                </a:solidFill>
                <a:latin typeface="Cafe24 Ohsquare air"/>
              </a:rPr>
              <a:t>MIRI Univ.</a:t>
            </a:r>
            <a:endParaRPr lang="en-US" sz="1600" b="0" i="0" u="none" strike="noStrike">
              <a:solidFill>
                <a:srgbClr val="212121"/>
              </a:solidFill>
              <a:latin typeface="Cafe24 Ohsquare air"/>
            </a:endParaRPr>
          </a:p>
        </p:txBody>
      </p:sp>
      <p:sp>
        <p:nvSpPr>
          <p:cNvPr id="25" name="TextBox 27"/>
          <p:cNvSpPr txBox="1"/>
          <p:nvPr/>
        </p:nvSpPr>
        <p:spPr>
          <a:xfrm>
            <a:off x="762000" y="973666"/>
            <a:ext cx="9169400" cy="6604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103749"/>
              </a:lnSpc>
              <a:defRPr/>
            </a:pPr>
            <a:r>
              <a:rPr lang="en-US" altLang="ko-KR" sz="3600" b="1" i="0" u="none" strike="noStrike">
                <a:solidFill>
                  <a:srgbClr val="212121"/>
                </a:solidFill>
                <a:latin typeface="소요단풍체 볼드 TTF"/>
                <a:ea typeface="소요단풍체 볼드 TTF"/>
              </a:rPr>
              <a:t>6.</a:t>
            </a:r>
            <a:r>
              <a:rPr lang="ko-KR" altLang="en-US" sz="3600" b="1" i="0" u="none" strike="noStrike">
                <a:solidFill>
                  <a:srgbClr val="212121"/>
                </a:solidFill>
                <a:latin typeface="소요단풍체 볼드 TTF"/>
                <a:ea typeface="소요단풍체 볼드 TTF"/>
              </a:rPr>
              <a:t> 한계점 및 개선방안</a:t>
            </a:r>
            <a:endParaRPr lang="ko-KR" altLang="en-US" sz="3600" b="1" i="0" u="none" strike="noStrike">
              <a:solidFill>
                <a:srgbClr val="212121"/>
              </a:solidFill>
              <a:latin typeface="소요단풍체 볼드 TTF"/>
              <a:ea typeface="소요단풍체 볼드 TTF"/>
            </a:endParaRPr>
          </a:p>
        </p:txBody>
      </p:sp>
      <p:sp>
        <p:nvSpPr>
          <p:cNvPr id="26" name="TextBox 3"/>
          <p:cNvSpPr txBox="1"/>
          <p:nvPr/>
        </p:nvSpPr>
        <p:spPr>
          <a:xfrm>
            <a:off x="1014444" y="302337"/>
            <a:ext cx="1764133" cy="199441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>
              <a:defRPr/>
            </a:pPr>
            <a:r>
              <a:rPr lang="en-US" altLang="ko-KR" sz="1000" b="1"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감탄로드감탄체 TTF"/>
                <a:ea typeface="감탄로드감탄체 TTF"/>
              </a:rPr>
              <a:t>Data analysis Project</a:t>
            </a:r>
            <a:r>
              <a:rPr lang="en-US" altLang="ko-KR" sz="1000"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소요단풍체 볼드 TTF"/>
                <a:ea typeface="소요단풍체 볼드 TTF"/>
              </a:rPr>
              <a:t> </a:t>
            </a:r>
            <a:endParaRPr lang="en-US" altLang="ko-KR" sz="1000" b="0" i="0" u="none" strike="noStrike">
              <a:solidFill>
                <a:srgbClr val="212121"/>
              </a:solidFill>
              <a:latin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afba9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59266" y="5596467"/>
            <a:ext cx="12446000" cy="125306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52774" y="219528"/>
            <a:ext cx="2353733" cy="423333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 rot="5400000">
            <a:off x="3346190" y="-2260599"/>
            <a:ext cx="5782733" cy="11379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 rot="5400000">
            <a:off x="7552267" y="2362200"/>
            <a:ext cx="1955800" cy="2142066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 rot="5400000">
            <a:off x="5004102" y="2357966"/>
            <a:ext cx="1955800" cy="2142066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 rot="5400000">
            <a:off x="2310341" y="2362200"/>
            <a:ext cx="1955800" cy="2142066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2224465" y="2593392"/>
            <a:ext cx="1881716" cy="1677178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>
              <a:defRPr/>
            </a:pPr>
            <a:r>
              <a:rPr lang="ko-KR" altLang="en-US" sz="2000">
                <a:solidFill>
                  <a:schemeClr val="tx1"/>
                </a:solidFill>
                <a:latin typeface="소요단풍체 볼드 TTF"/>
                <a:ea typeface="소요단풍체 볼드 TTF"/>
              </a:rPr>
              <a:t>데이터의 </a:t>
            </a:r>
            <a:endParaRPr lang="ko-KR" altLang="en-US" sz="2000">
              <a:solidFill>
                <a:schemeClr val="tx1"/>
              </a:solidFill>
              <a:ea typeface="소요단풍체 볼드 TTF"/>
            </a:endParaRPr>
          </a:p>
          <a:p>
            <a:pPr algn="ctr">
              <a:defRPr/>
            </a:pPr>
            <a:r>
              <a:rPr lang="ko-KR" altLang="en-US" sz="2000">
                <a:solidFill>
                  <a:schemeClr val="tx1"/>
                </a:solidFill>
                <a:latin typeface="소요단풍체 볼드 TTF"/>
                <a:ea typeface="소요단풍체 볼드 TTF"/>
              </a:rPr>
              <a:t>양적 한계</a:t>
            </a:r>
            <a:endParaRPr lang="ko-KR" altLang="en-US" sz="2000">
              <a:solidFill>
                <a:schemeClr val="tx1"/>
              </a:solidFill>
              <a:ea typeface="소요단풍체 볼드 TTF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4889348" y="2641988"/>
            <a:ext cx="1871997" cy="1667458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>
              <a:defRPr/>
            </a:pPr>
            <a:r>
              <a:rPr lang="ko-KR" altLang="en-US" sz="2000">
                <a:solidFill>
                  <a:srgbClr val="ffffff"/>
                </a:solidFill>
                <a:latin typeface="소요단풍체 볼드 TTF"/>
                <a:ea typeface="소요단풍체 볼드 TTF"/>
              </a:rPr>
              <a:t>오차 </a:t>
            </a:r>
            <a:endParaRPr lang="ko-KR" altLang="en-US" sz="2000">
              <a:solidFill>
                <a:srgbClr val="ffffff"/>
              </a:solidFill>
              <a:ea typeface="소요단풍체 볼드 TTF"/>
            </a:endParaRPr>
          </a:p>
          <a:p>
            <a:pPr algn="ctr">
              <a:defRPr/>
            </a:pPr>
            <a:r>
              <a:rPr lang="ko-KR" altLang="en-US" sz="2000">
                <a:solidFill>
                  <a:srgbClr val="ffffff"/>
                </a:solidFill>
                <a:latin typeface="소요단풍체 볼드 TTF"/>
                <a:ea typeface="소요단풍체 볼드 TTF"/>
              </a:rPr>
              <a:t>원인 분석</a:t>
            </a:r>
            <a:endParaRPr lang="ko-KR" sz="2000" b="0" i="0" u="none" strike="noStrike">
              <a:solidFill>
                <a:srgbClr val="ffffff"/>
              </a:solidFill>
              <a:ea typeface="소요단풍체 볼드 TTF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7751233" y="3098800"/>
            <a:ext cx="1405466" cy="685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>
              <a:defRPr/>
            </a:pPr>
            <a:r>
              <a:rPr lang="ko-KR" altLang="en-US" sz="2100">
                <a:solidFill>
                  <a:schemeClr val="tx1"/>
                </a:solidFill>
                <a:latin typeface="소요단풍체 볼드 TTF"/>
                <a:ea typeface="소요단풍체 볼드 TTF"/>
              </a:rPr>
              <a:t>추가 변수 고려</a:t>
            </a:r>
            <a:endParaRPr lang="ko-KR" sz="2100" b="0" i="0" u="none" strike="noStrike">
              <a:solidFill>
                <a:srgbClr val="212121"/>
              </a:solidFill>
              <a:ea typeface="소요단풍체 볼드 TTF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7666998" y="3086100"/>
            <a:ext cx="1405466" cy="6858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24499"/>
              </a:lnSpc>
              <a:defRPr/>
            </a:pPr>
            <a:endParaRPr lang="ko-KR" sz="2800" b="0" i="0" u="none" strike="noStrike">
              <a:solidFill>
                <a:srgbClr val="fffef9"/>
              </a:solidFill>
              <a:ea typeface="Cafe24 Ohsquare air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2068372" y="4465410"/>
            <a:ext cx="2550885" cy="931333"/>
          </a:xfrm>
          <a:prstGeom prst="rect">
            <a:avLst/>
          </a:prstGeom>
        </p:spPr>
        <p:txBody>
          <a:bodyPr lIns="0" tIns="0" rIns="0" bIns="0" anchor="ctr"/>
          <a:lstStyle/>
          <a:p>
            <a:pPr algn="l">
              <a:defRPr/>
            </a:pPr>
            <a:r>
              <a:rPr lang="en-US" altLang="ko-KR">
                <a:solidFill>
                  <a:schemeClr val="tx1"/>
                </a:solidFill>
                <a:latin typeface="소요단풍체 볼드 TTF"/>
                <a:ea typeface="소요단풍체 볼드 TTF"/>
              </a:rPr>
              <a:t>9</a:t>
            </a:r>
            <a:r>
              <a:rPr lang="ko-KR" altLang="en-US">
                <a:solidFill>
                  <a:schemeClr val="tx1"/>
                </a:solidFill>
                <a:latin typeface="소요단풍체 볼드 TTF"/>
                <a:ea typeface="소요단풍체 볼드 TTF"/>
              </a:rPr>
              <a:t>년의 데이터로는 </a:t>
            </a:r>
            <a:endParaRPr lang="ko-KR" altLang="en-US">
              <a:solidFill>
                <a:schemeClr val="tx1"/>
              </a:solidFill>
              <a:latin typeface="소요단풍체 볼드 TTF"/>
              <a:ea typeface="소요단풍체 볼드 TTF"/>
            </a:endParaRPr>
          </a:p>
          <a:p>
            <a:pPr algn="l">
              <a:defRPr/>
            </a:pPr>
            <a:r>
              <a:rPr lang="ko-KR" altLang="en-US">
                <a:solidFill>
                  <a:schemeClr val="tx1"/>
                </a:solidFill>
                <a:latin typeface="소요단풍체 볼드 TTF"/>
                <a:ea typeface="소요단풍체 볼드 TTF"/>
              </a:rPr>
              <a:t>유의성 부족</a:t>
            </a:r>
            <a:endParaRPr lang="en-US" b="0" i="0" u="none" strike="noStrike">
              <a:solidFill>
                <a:srgbClr val="212121"/>
              </a:solidFill>
              <a:ea typeface="소요단풍체 볼드 TTF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4728503" y="4535196"/>
            <a:ext cx="2463411" cy="1874114"/>
          </a:xfrm>
          <a:prstGeom prst="rect">
            <a:avLst/>
          </a:prstGeom>
        </p:spPr>
        <p:txBody>
          <a:bodyPr lIns="0" tIns="0" rIns="0" bIns="0" anchor="ctr"/>
          <a:lstStyle/>
          <a:p>
            <a:pPr algn="l">
              <a:defRPr/>
            </a:pPr>
            <a:r>
              <a:rPr lang="ko-KR" altLang="en-US">
                <a:solidFill>
                  <a:schemeClr val="tx1"/>
                </a:solidFill>
                <a:latin typeface="소요단풍체 볼드 TTF"/>
                <a:ea typeface="소요단풍체 볼드 TTF"/>
              </a:rPr>
              <a:t>특정 팀에서의 오차 원인 파악 및 모델 개선</a:t>
            </a:r>
            <a:endParaRPr lang="ko-KR" altLang="en-US">
              <a:solidFill>
                <a:schemeClr val="tx1"/>
              </a:solidFill>
              <a:latin typeface="소요단풍체 볼드 TTF"/>
              <a:ea typeface="소요단풍체 볼드 TTF"/>
            </a:endParaRPr>
          </a:p>
          <a:p>
            <a:pPr algn="l">
              <a:defRPr/>
            </a:pPr>
            <a:endParaRPr lang="ko-KR" altLang="en-US">
              <a:solidFill>
                <a:schemeClr val="tx1"/>
              </a:solidFill>
              <a:latin typeface="소요단풍체 볼드 TTF"/>
              <a:ea typeface="소요단풍체 볼드 TTF"/>
            </a:endParaRPr>
          </a:p>
          <a:p>
            <a:pPr algn="l">
              <a:defRPr/>
            </a:pPr>
            <a:endParaRPr lang="ko-KR" altLang="en-US">
              <a:solidFill>
                <a:schemeClr val="tx1"/>
              </a:solidFill>
              <a:latin typeface="소요단풍체 볼드 TTF"/>
              <a:ea typeface="소요단풍체 볼드 TTF"/>
            </a:endParaRPr>
          </a:p>
          <a:p>
            <a:pPr algn="l">
              <a:defRPr/>
            </a:pPr>
            <a:endParaRPr lang="ko-KR" altLang="en-US">
              <a:solidFill>
                <a:schemeClr val="tx1"/>
              </a:solidFill>
              <a:latin typeface="소요단풍체 볼드 TTF"/>
              <a:ea typeface="소요단풍체 볼드 TTF"/>
            </a:endParaRPr>
          </a:p>
          <a:p>
            <a:pPr algn="l">
              <a:defRPr/>
            </a:pPr>
            <a:endParaRPr lang="ko-KR" altLang="en-US">
              <a:solidFill>
                <a:schemeClr val="tx1"/>
              </a:solidFill>
              <a:latin typeface="소요단풍체 볼드 TTF"/>
              <a:ea typeface="소요단풍체 볼드 TTF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7237984" y="4584570"/>
            <a:ext cx="2793872" cy="931333"/>
          </a:xfrm>
          <a:prstGeom prst="rect">
            <a:avLst/>
          </a:prstGeom>
        </p:spPr>
        <p:txBody>
          <a:bodyPr lIns="0" tIns="0" rIns="0" bIns="0" anchor="ctr"/>
          <a:lstStyle/>
          <a:p>
            <a:pPr algn="l">
              <a:defRPr/>
            </a:pPr>
            <a:r>
              <a:rPr lang="ko-KR" altLang="en-US">
                <a:solidFill>
                  <a:schemeClr val="tx1"/>
                </a:solidFill>
                <a:latin typeface="소요단풍체 볼드 TTF"/>
                <a:ea typeface="소요단풍체 볼드 TTF"/>
              </a:rPr>
              <a:t>감독 교체</a:t>
            </a:r>
            <a:r>
              <a:rPr lang="en-US" altLang="ko-KR">
                <a:solidFill>
                  <a:schemeClr val="tx1"/>
                </a:solidFill>
                <a:latin typeface="소요단풍체 볼드 TTF"/>
                <a:ea typeface="소요단풍체 볼드 TTF"/>
              </a:rPr>
              <a:t>, </a:t>
            </a:r>
            <a:r>
              <a:rPr lang="ko-KR" altLang="en-US">
                <a:solidFill>
                  <a:schemeClr val="tx1"/>
                </a:solidFill>
                <a:latin typeface="소요단풍체 볼드 TTF"/>
                <a:ea typeface="소요단풍체 볼드 TTF"/>
              </a:rPr>
              <a:t>선수 이적</a:t>
            </a:r>
            <a:r>
              <a:rPr lang="en-US" altLang="ko-KR">
                <a:solidFill>
                  <a:schemeClr val="tx1"/>
                </a:solidFill>
                <a:latin typeface="소요단풍체 볼드 TTF"/>
                <a:ea typeface="소요단풍체 볼드 TTF"/>
              </a:rPr>
              <a:t>, </a:t>
            </a:r>
            <a:r>
              <a:rPr lang="ko-KR" altLang="en-US">
                <a:solidFill>
                  <a:schemeClr val="tx1"/>
                </a:solidFill>
                <a:latin typeface="소요단풍체 볼드 TTF"/>
                <a:ea typeface="소요단풍체 볼드 TTF"/>
              </a:rPr>
              <a:t>부상자 등 비정량적 요인 포함</a:t>
            </a:r>
            <a:endParaRPr lang="ko-KR" altLang="en-US">
              <a:solidFill>
                <a:schemeClr val="tx1"/>
              </a:solidFill>
              <a:latin typeface="소요단풍체 볼드 TTF"/>
              <a:ea typeface="소요단풍체 볼드 TTF"/>
            </a:endParaRPr>
          </a:p>
          <a:p>
            <a:pPr algn="l">
              <a:defRPr/>
            </a:pPr>
            <a:endParaRPr lang="ko-KR" altLang="en-US">
              <a:solidFill>
                <a:schemeClr val="tx1"/>
              </a:solidFill>
              <a:latin typeface="소요단풍체 볼드 TTF"/>
              <a:ea typeface="소요단풍체 볼드 TTF"/>
            </a:endParaRPr>
          </a:p>
        </p:txBody>
      </p:sp>
      <p:pic>
        <p:nvPicPr>
          <p:cNvPr id="20" name="Picture 20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1091334" y="1100666"/>
            <a:ext cx="355600" cy="3556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550333" y="1710266"/>
            <a:ext cx="11091334" cy="8466"/>
          </a:xfrm>
          <a:prstGeom prst="rect">
            <a:avLst/>
          </a:prstGeom>
        </p:spPr>
      </p:pic>
      <p:sp>
        <p:nvSpPr>
          <p:cNvPr id="23" name="TextBox 23"/>
          <p:cNvSpPr txBox="1"/>
          <p:nvPr/>
        </p:nvSpPr>
        <p:spPr>
          <a:xfrm>
            <a:off x="651328" y="305448"/>
            <a:ext cx="2142066" cy="186266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103749"/>
              </a:lnSpc>
              <a:defRPr/>
            </a:pPr>
            <a:endParaRPr lang="en-US" sz="1600" b="0" i="0" u="none" strike="noStrike">
              <a:solidFill>
                <a:srgbClr val="212121"/>
              </a:solidFill>
              <a:latin typeface="Cafe24 Ohsquare air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10735734" y="414866"/>
            <a:ext cx="1024466" cy="194733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r">
              <a:lnSpc>
                <a:spcPct val="116199"/>
              </a:lnSpc>
              <a:defRPr/>
            </a:pPr>
            <a:r>
              <a:rPr lang="en-US" sz="1600" b="0" i="0" u="none" strike="noStrike">
                <a:solidFill>
                  <a:srgbClr val="212121"/>
                </a:solidFill>
                <a:latin typeface="Cafe24 Ohsquare air"/>
              </a:rPr>
              <a:t>MIRI Univ.</a:t>
            </a:r>
            <a:endParaRPr lang="en-US" sz="1600" b="0" i="0" u="none" strike="noStrike">
              <a:solidFill>
                <a:srgbClr val="212121"/>
              </a:solidFill>
              <a:latin typeface="Cafe24 Ohsquare air"/>
            </a:endParaRPr>
          </a:p>
        </p:txBody>
      </p:sp>
      <p:sp>
        <p:nvSpPr>
          <p:cNvPr id="25" name="TextBox 27"/>
          <p:cNvSpPr txBox="1"/>
          <p:nvPr/>
        </p:nvSpPr>
        <p:spPr>
          <a:xfrm>
            <a:off x="762000" y="973666"/>
            <a:ext cx="9169400" cy="6604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103749"/>
              </a:lnSpc>
              <a:defRPr/>
            </a:pPr>
            <a:r>
              <a:rPr lang="en-US" altLang="ko-KR" sz="3600" b="1" i="0" u="none" strike="noStrike">
                <a:solidFill>
                  <a:srgbClr val="212121"/>
                </a:solidFill>
                <a:latin typeface="소요단풍체 볼드 TTF"/>
                <a:ea typeface="소요단풍체 볼드 TTF"/>
              </a:rPr>
              <a:t>6.</a:t>
            </a:r>
            <a:r>
              <a:rPr lang="ko-KR" altLang="en-US" sz="3600" b="1" i="0" u="none" strike="noStrike">
                <a:solidFill>
                  <a:srgbClr val="212121"/>
                </a:solidFill>
                <a:latin typeface="소요단풍체 볼드 TTF"/>
                <a:ea typeface="소요단풍체 볼드 TTF"/>
              </a:rPr>
              <a:t> 한계점 및 개선방안</a:t>
            </a:r>
            <a:endParaRPr lang="ko-KR" altLang="en-US" sz="3600" b="1" i="0" u="none" strike="noStrike">
              <a:solidFill>
                <a:srgbClr val="212121"/>
              </a:solidFill>
              <a:latin typeface="소요단풍체 볼드 TTF"/>
              <a:ea typeface="소요단풍체 볼드 TTF"/>
            </a:endParaRPr>
          </a:p>
        </p:txBody>
      </p:sp>
      <p:sp>
        <p:nvSpPr>
          <p:cNvPr id="26" name="TextBox 3"/>
          <p:cNvSpPr txBox="1"/>
          <p:nvPr/>
        </p:nvSpPr>
        <p:spPr>
          <a:xfrm>
            <a:off x="1014444" y="302337"/>
            <a:ext cx="1764133" cy="199441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>
              <a:defRPr/>
            </a:pPr>
            <a:r>
              <a:rPr lang="en-US" altLang="ko-KR" sz="1100" b="1"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감탄로드감탄체 TTF"/>
                <a:ea typeface="감탄로드감탄체 TTF"/>
              </a:rPr>
              <a:t>Data analysis Project</a:t>
            </a:r>
            <a:r>
              <a:rPr lang="en-US" altLang="ko-KR" sz="1100"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소요단풍체 볼드 TTF"/>
                <a:ea typeface="소요단풍체 볼드 TTF"/>
              </a:rPr>
              <a:t> </a:t>
            </a:r>
            <a:endParaRPr lang="en-US" altLang="ko-KR" sz="1100" b="0" i="0" u="none" strike="noStrike">
              <a:solidFill>
                <a:srgbClr val="212121"/>
              </a:solidFill>
              <a:latin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afba9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06400" y="355600"/>
            <a:ext cx="2489200" cy="42333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 rot="5400000">
            <a:off x="3225951" y="-2139712"/>
            <a:ext cx="5740097" cy="113792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50333" y="1710266"/>
            <a:ext cx="11091334" cy="8466"/>
          </a:xfrm>
          <a:prstGeom prst="rect">
            <a:avLst/>
          </a:prstGeom>
        </p:spPr>
      </p:pic>
      <p:sp>
        <p:nvSpPr>
          <p:cNvPr id="36" name="TextBox 27"/>
          <p:cNvSpPr txBox="1"/>
          <p:nvPr/>
        </p:nvSpPr>
        <p:spPr>
          <a:xfrm>
            <a:off x="762000" y="973666"/>
            <a:ext cx="9169400" cy="6604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103749"/>
              </a:lnSpc>
              <a:defRPr/>
            </a:pPr>
            <a:r>
              <a:rPr lang="en-US" altLang="ko-KR" sz="3600" b="1" i="0" u="none" strike="noStrike">
                <a:solidFill>
                  <a:srgbClr val="212121"/>
                </a:solidFill>
                <a:latin typeface="소요단풍체 볼드 TTF"/>
                <a:ea typeface="소요단풍체 볼드 TTF"/>
              </a:rPr>
              <a:t>&lt;</a:t>
            </a:r>
            <a:r>
              <a:rPr lang="ko-KR" altLang="en-US" sz="3600" b="1" i="0" u="none" strike="noStrike">
                <a:solidFill>
                  <a:srgbClr val="212121"/>
                </a:solidFill>
                <a:latin typeface="소요단풍체 볼드 TTF"/>
                <a:ea typeface="소요단풍체 볼드 TTF"/>
              </a:rPr>
              <a:t>참고문헌 및 출처</a:t>
            </a:r>
            <a:r>
              <a:rPr lang="en-US" altLang="ko-KR" sz="3600" b="1" i="0" u="none" strike="noStrike">
                <a:solidFill>
                  <a:srgbClr val="212121"/>
                </a:solidFill>
                <a:latin typeface="소요단풍체 볼드 TTF"/>
                <a:ea typeface="소요단풍체 볼드 TTF"/>
              </a:rPr>
              <a:t>&gt;</a:t>
            </a:r>
            <a:endParaRPr lang="en-US" altLang="ko-KR" sz="3600" b="1" i="0" u="none" strike="noStrike">
              <a:solidFill>
                <a:srgbClr val="212121"/>
              </a:solidFill>
              <a:latin typeface="소요단풍체 볼드 TTF"/>
              <a:ea typeface="소요단풍체 볼드 TTF"/>
            </a:endParaRPr>
          </a:p>
        </p:txBody>
      </p:sp>
      <p:sp>
        <p:nvSpPr>
          <p:cNvPr id="45" name=""/>
          <p:cNvSpPr txBox="1"/>
          <p:nvPr/>
        </p:nvSpPr>
        <p:spPr>
          <a:xfrm>
            <a:off x="565474" y="364787"/>
            <a:ext cx="6096000" cy="300058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en-US" altLang="ko-KR" sz="1400" b="1">
                <a:solidFill>
                  <a:srgbClr val="faf3db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감탄로드감탄체 TTF"/>
                <a:ea typeface="감탄로드감탄체 TTF"/>
              </a:rPr>
              <a:t>Data analysis Project</a:t>
            </a:r>
            <a:endParaRPr lang="ko-KR" altLang="en-US" sz="1400" b="1">
              <a:solidFill>
                <a:srgbClr val="faf3db"/>
              </a:solidFill>
              <a:latin typeface="감탄로드감탄체 TTF"/>
              <a:ea typeface="감탄로드감탄체 TTF"/>
            </a:endParaRPr>
          </a:p>
        </p:txBody>
      </p:sp>
      <p:sp>
        <p:nvSpPr>
          <p:cNvPr id="91" name=""/>
          <p:cNvSpPr txBox="1"/>
          <p:nvPr/>
        </p:nvSpPr>
        <p:spPr>
          <a:xfrm>
            <a:off x="2489134" y="2540423"/>
            <a:ext cx="7213730" cy="2829772"/>
          </a:xfrm>
          <a:prstGeom prst="rect">
            <a:avLst/>
          </a:prstGeom>
        </p:spPr>
        <p:txBody>
          <a:bodyPr wrap="square">
            <a:spAutoFit/>
          </a:bodyPr>
          <a:p>
            <a:pPr algn="l">
              <a:defRPr/>
            </a:pPr>
            <a:r>
              <a:rPr lang="ko-KR" altLang="en-US" sz="2000">
                <a:solidFill>
                  <a:srgbClr val="595959"/>
                </a:solidFill>
                <a:latin typeface="소요단풍체 볼드 TTF"/>
                <a:ea typeface="소요단풍체 볼드 TTF"/>
              </a:rPr>
              <a:t>참고문헌</a:t>
            </a:r>
            <a:r>
              <a:rPr lang="en-US" altLang="ko-KR" sz="2000">
                <a:solidFill>
                  <a:srgbClr val="595959"/>
                </a:solidFill>
                <a:latin typeface="소요단풍체 볼드 TTF"/>
                <a:ea typeface="소요단풍체 볼드 TTF"/>
              </a:rPr>
              <a:t>:</a:t>
            </a:r>
            <a:endParaRPr lang="en-US" altLang="ko-KR" sz="2000">
              <a:solidFill>
                <a:srgbClr val="595959"/>
              </a:solidFill>
              <a:latin typeface="소요단풍체 볼드 TTF"/>
              <a:ea typeface="소요단풍체 볼드 TTF"/>
            </a:endParaRPr>
          </a:p>
          <a:p>
            <a:pPr algn="l">
              <a:defRPr/>
            </a:pPr>
            <a:r>
              <a:rPr lang="ko-KR" altLang="en-US" sz="2000">
                <a:solidFill>
                  <a:srgbClr val="808080"/>
                </a:solidFill>
                <a:latin typeface="소요단풍체 볼드 TTF"/>
                <a:ea typeface="소요단풍체 볼드 TTF"/>
              </a:rPr>
              <a:t>머신러닝 알고리즘 및 라이브러리 문서</a:t>
            </a:r>
            <a:endParaRPr lang="ko-KR" altLang="en-US" sz="2000">
              <a:solidFill>
                <a:srgbClr val="808080"/>
              </a:solidFill>
              <a:ea typeface="소요단풍체 볼드 TTF"/>
            </a:endParaRPr>
          </a:p>
          <a:p>
            <a:pPr algn="l">
              <a:defRPr/>
            </a:pPr>
            <a:r>
              <a:rPr lang="ko-KR" altLang="en-US" sz="2000">
                <a:solidFill>
                  <a:srgbClr val="808080"/>
                </a:solidFill>
                <a:latin typeface="소요단풍체 볼드 TTF"/>
                <a:ea typeface="소요단풍체 볼드 TTF"/>
              </a:rPr>
              <a:t>관련 연구 논문 및 기사</a:t>
            </a:r>
            <a:endParaRPr lang="ko-KR" altLang="en-US" sz="2000">
              <a:solidFill>
                <a:srgbClr val="808080"/>
              </a:solidFill>
              <a:latin typeface="소요단풍체 볼드 TTF"/>
              <a:ea typeface="소요단풍체 볼드 TTF"/>
            </a:endParaRPr>
          </a:p>
          <a:p>
            <a:pPr algn="l">
              <a:defRPr/>
            </a:pPr>
            <a:endParaRPr lang="ko-KR" altLang="en-US" sz="2000">
              <a:solidFill>
                <a:srgbClr val="808080"/>
              </a:solidFill>
              <a:latin typeface="소요단풍체 볼드 TTF"/>
              <a:ea typeface="소요단풍체 볼드 TTF"/>
            </a:endParaRPr>
          </a:p>
          <a:p>
            <a:pPr algn="l">
              <a:defRPr/>
            </a:pPr>
            <a:endParaRPr lang="ko-KR" altLang="en-US" sz="2000">
              <a:solidFill>
                <a:srgbClr val="808080"/>
              </a:solidFill>
              <a:latin typeface="소요단풍체 볼드 TTF"/>
              <a:ea typeface="소요단풍체 볼드 TTF"/>
            </a:endParaRPr>
          </a:p>
          <a:p>
            <a:pPr algn="l">
              <a:defRPr/>
            </a:pPr>
            <a:r>
              <a:rPr lang="ko-KR" altLang="en-US" sz="2000">
                <a:solidFill>
                  <a:srgbClr val="595959"/>
                </a:solidFill>
                <a:latin typeface="소요단풍체 볼드 TTF"/>
                <a:ea typeface="소요단풍체 볼드 TTF"/>
              </a:rPr>
              <a:t>데이터 출처</a:t>
            </a:r>
            <a:r>
              <a:rPr lang="en-US" altLang="ko-KR" sz="2000">
                <a:solidFill>
                  <a:srgbClr val="595959"/>
                </a:solidFill>
                <a:latin typeface="소요단풍체 볼드 TTF"/>
                <a:ea typeface="소요단풍체 볼드 TTF"/>
              </a:rPr>
              <a:t>:</a:t>
            </a:r>
            <a:endParaRPr lang="en-US" altLang="ko-KR" sz="2000">
              <a:solidFill>
                <a:srgbClr val="595959"/>
              </a:solidFill>
              <a:latin typeface="소요단풍체 볼드 TTF"/>
              <a:ea typeface="소요단풍체 볼드 TTF"/>
            </a:endParaRPr>
          </a:p>
          <a:p>
            <a:pPr algn="l">
              <a:defRPr/>
            </a:pPr>
            <a:r>
              <a:rPr lang="en-US" altLang="ko-KR" sz="2000">
                <a:solidFill>
                  <a:srgbClr val="808080"/>
                </a:solidFill>
                <a:latin typeface="HY견고딕"/>
                <a:ea typeface="HY견고딕"/>
              </a:rPr>
              <a:t>KBO </a:t>
            </a:r>
            <a:r>
              <a:rPr lang="ko-KR" altLang="en-US" sz="2000">
                <a:solidFill>
                  <a:srgbClr val="808080"/>
                </a:solidFill>
                <a:latin typeface="HY견고딕"/>
                <a:ea typeface="HY견고딕"/>
              </a:rPr>
              <a:t>공식 홈페이지</a:t>
            </a:r>
            <a:endParaRPr lang="ko-KR" altLang="en-US" sz="2000">
              <a:solidFill>
                <a:srgbClr val="808080"/>
              </a:solidFill>
              <a:latin typeface="HY견고딕"/>
              <a:ea typeface="HY견고딕"/>
            </a:endParaRPr>
          </a:p>
          <a:p>
            <a:pPr algn="l">
              <a:defRPr/>
            </a:pPr>
            <a:r>
              <a:rPr lang="ko-KR" altLang="en-US" sz="2000">
                <a:solidFill>
                  <a:srgbClr val="808080"/>
                </a:solidFill>
                <a:latin typeface="HY견고딕"/>
                <a:ea typeface="HY견고딕"/>
              </a:rPr>
              <a:t>팀별 공식 기록 자료</a:t>
            </a:r>
            <a:endParaRPr lang="ko-KR" altLang="en-US" sz="2000">
              <a:solidFill>
                <a:schemeClr val="tx1"/>
              </a:solidFill>
              <a:ea typeface="소요단풍체 볼드 TTF"/>
            </a:endParaRPr>
          </a:p>
          <a:p>
            <a:pPr algn="l">
              <a:defRPr/>
            </a:pPr>
            <a:endParaRPr lang="ko-KR" altLang="en-US" sz="2000">
              <a:ea typeface="소요단풍체 볼드 TTF"/>
            </a:endParaRPr>
          </a:p>
        </p:txBody>
      </p:sp>
      <p:pic>
        <p:nvPicPr>
          <p:cNvPr id="92" name="Picture 1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2110490" y="2602852"/>
            <a:ext cx="304800" cy="296333"/>
          </a:xfrm>
          <a:prstGeom prst="rect">
            <a:avLst/>
          </a:prstGeom>
        </p:spPr>
      </p:pic>
      <p:pic>
        <p:nvPicPr>
          <p:cNvPr id="93" name="Picture 20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2138482" y="4148815"/>
            <a:ext cx="304800" cy="29633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afba9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06400" y="355600"/>
            <a:ext cx="2489200" cy="42333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 rot="5400000">
            <a:off x="3225951" y="-2139712"/>
            <a:ext cx="5740097" cy="113792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50333" y="1710266"/>
            <a:ext cx="11091334" cy="8466"/>
          </a:xfrm>
          <a:prstGeom prst="rect">
            <a:avLst/>
          </a:prstGeom>
        </p:spPr>
      </p:pic>
      <p:sp>
        <p:nvSpPr>
          <p:cNvPr id="36" name="TextBox 27"/>
          <p:cNvSpPr txBox="1"/>
          <p:nvPr/>
        </p:nvSpPr>
        <p:spPr>
          <a:xfrm>
            <a:off x="762000" y="973666"/>
            <a:ext cx="9169400" cy="6604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103749"/>
              </a:lnSpc>
              <a:defRPr/>
            </a:pPr>
            <a:endParaRPr lang="en-US" altLang="ko-KR" sz="3600" b="1" i="0" u="none" strike="noStrike">
              <a:solidFill>
                <a:srgbClr val="212121"/>
              </a:solidFill>
              <a:latin typeface="소요단풍체 볼드 TTF"/>
              <a:ea typeface="소요단풍체 볼드 TTF"/>
            </a:endParaRPr>
          </a:p>
        </p:txBody>
      </p:sp>
      <p:sp>
        <p:nvSpPr>
          <p:cNvPr id="45" name=""/>
          <p:cNvSpPr txBox="1"/>
          <p:nvPr/>
        </p:nvSpPr>
        <p:spPr>
          <a:xfrm>
            <a:off x="565474" y="364787"/>
            <a:ext cx="6096000" cy="300058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en-US" altLang="ko-KR" sz="1400" b="1">
                <a:solidFill>
                  <a:srgbClr val="faf3db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감탄로드감탄체 TTF"/>
                <a:ea typeface="감탄로드감탄체 TTF"/>
              </a:rPr>
              <a:t>Data analysis Project</a:t>
            </a:r>
            <a:endParaRPr lang="ko-KR" altLang="en-US" sz="1400" b="1">
              <a:solidFill>
                <a:srgbClr val="faf3db"/>
              </a:solidFill>
              <a:latin typeface="감탄로드감탄체 TTF"/>
              <a:ea typeface="감탄로드감탄체 TTF"/>
            </a:endParaRPr>
          </a:p>
        </p:txBody>
      </p:sp>
      <p:sp>
        <p:nvSpPr>
          <p:cNvPr id="91" name=""/>
          <p:cNvSpPr txBox="1"/>
          <p:nvPr/>
        </p:nvSpPr>
        <p:spPr>
          <a:xfrm>
            <a:off x="4305494" y="3113866"/>
            <a:ext cx="7213730" cy="2372572"/>
          </a:xfrm>
          <a:prstGeom prst="rect">
            <a:avLst/>
          </a:prstGeom>
        </p:spPr>
        <p:txBody>
          <a:bodyPr wrap="square">
            <a:spAutoFit/>
          </a:bodyPr>
          <a:p>
            <a:pPr algn="l">
              <a:defRPr/>
            </a:pPr>
            <a:r>
              <a:rPr lang="ko-KR" altLang="en-US" sz="5000">
                <a:solidFill>
                  <a:srgbClr val="808080"/>
                </a:solidFill>
                <a:latin typeface="소요단풍체 볼드 TTF"/>
                <a:ea typeface="소요단풍체 볼드 TTF"/>
              </a:rPr>
              <a:t>질 의 응 답</a:t>
            </a:r>
            <a:endParaRPr lang="ko-KR" altLang="en-US" sz="5000">
              <a:solidFill>
                <a:srgbClr val="808080"/>
              </a:solidFill>
              <a:latin typeface="소요단풍체 볼드 TTF"/>
              <a:ea typeface="소요단풍체 볼드 TTF"/>
            </a:endParaRPr>
          </a:p>
          <a:p>
            <a:pPr algn="l">
              <a:defRPr/>
            </a:pPr>
            <a:endParaRPr lang="ko-KR" altLang="en-US" sz="5000">
              <a:solidFill>
                <a:srgbClr val="808080"/>
              </a:solidFill>
              <a:latin typeface="소요단풍체 볼드 TTF"/>
              <a:ea typeface="소요단풍체 볼드 TTF"/>
            </a:endParaRPr>
          </a:p>
          <a:p>
            <a:pPr algn="l">
              <a:defRPr/>
            </a:pPr>
            <a:endParaRPr lang="ko-KR" altLang="en-US" sz="5000">
              <a:ea typeface="소요단풍체 볼드 TTF"/>
            </a:endParaRPr>
          </a:p>
        </p:txBody>
      </p:sp>
      <p:pic>
        <p:nvPicPr>
          <p:cNvPr id="92" name="Picture 1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3150464" y="3117980"/>
            <a:ext cx="917121" cy="103500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afba9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06400" y="355600"/>
            <a:ext cx="2252133" cy="42333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 rot="5400000">
            <a:off x="3191933" y="-2125133"/>
            <a:ext cx="5808133" cy="11379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0" y="4241800"/>
            <a:ext cx="12192000" cy="2616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1091334" y="1100666"/>
            <a:ext cx="355600" cy="355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6324600" y="2396066"/>
            <a:ext cx="1193800" cy="11938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762000" y="956733"/>
            <a:ext cx="9169400" cy="6604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103749"/>
              </a:lnSpc>
              <a:defRPr/>
            </a:pPr>
            <a:r>
              <a:rPr lang="ko-KR" altLang="en-US" sz="5600" b="1" i="0" u="none" strike="noStrike">
                <a:solidFill>
                  <a:srgbClr val="212121"/>
                </a:solidFill>
                <a:latin typeface="소요단풍체 볼드 TTF"/>
                <a:ea typeface="소요단풍체 볼드 TTF"/>
              </a:rPr>
              <a:t>주제 선정 배경 및 이유</a:t>
            </a:r>
            <a:endParaRPr lang="ko-KR" altLang="en-US" sz="5600" b="1" i="0" u="none" strike="noStrike">
              <a:solidFill>
                <a:srgbClr val="212121"/>
              </a:solidFill>
              <a:ea typeface="소요단풍체 볼드 TTF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6468533" y="2667000"/>
            <a:ext cx="939800" cy="702733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03749"/>
              </a:lnSpc>
              <a:defRPr/>
            </a:pPr>
            <a:r>
              <a:rPr lang="ko-KR" altLang="en-US" sz="3000" b="1" i="0" u="none" strike="noStrike">
                <a:solidFill>
                  <a:srgbClr val="212121"/>
                </a:solidFill>
                <a:latin typeface="소요단풍체 볼드 TTF"/>
                <a:ea typeface="소요단풍체 볼드 TTF"/>
              </a:rPr>
              <a:t>의문점</a:t>
            </a:r>
            <a:endParaRPr lang="ko-KR" altLang="en-US" sz="3000" b="1" i="0" u="none" strike="noStrike">
              <a:solidFill>
                <a:srgbClr val="212121"/>
              </a:solidFill>
              <a:ea typeface="소요단풍체 볼드 TTF"/>
            </a:endParaRP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2108200" y="2472266"/>
            <a:ext cx="3293533" cy="3810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2133600" y="2531533"/>
            <a:ext cx="330200" cy="287866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03749"/>
              </a:lnSpc>
              <a:defRPr/>
            </a:pPr>
            <a:r>
              <a:rPr lang="en-US" sz="2400" b="0" i="0" u="none" strike="noStrike">
                <a:solidFill>
                  <a:srgbClr val="ffe992"/>
                </a:solidFill>
                <a:latin typeface="Cafe24 Ohsquare air"/>
              </a:rPr>
              <a:t>1</a:t>
            </a:r>
            <a:endParaRPr lang="en-US" sz="2400" b="0" i="0" u="none" strike="noStrike">
              <a:solidFill>
                <a:srgbClr val="ffe992"/>
              </a:solidFill>
              <a:latin typeface="Cafe24 Ohsquare air"/>
            </a:endParaRP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2091266" y="3132666"/>
            <a:ext cx="3302000" cy="3810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2125133" y="3191933"/>
            <a:ext cx="330200" cy="287866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03749"/>
              </a:lnSpc>
              <a:defRPr/>
            </a:pPr>
            <a:r>
              <a:rPr lang="en-US" sz="2400" b="0" i="0" u="none" strike="noStrike">
                <a:solidFill>
                  <a:srgbClr val="212121"/>
                </a:solidFill>
                <a:latin typeface="Cafe24 Ohsquare air"/>
              </a:rPr>
              <a:t>2</a:t>
            </a:r>
            <a:endParaRPr lang="en-US" sz="2400" b="0" i="0" u="none" strike="noStrike">
              <a:solidFill>
                <a:srgbClr val="212121"/>
              </a:solidFill>
              <a:latin typeface="Cafe24 Ohsquare air"/>
            </a:endParaRP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533400" y="6858000"/>
            <a:ext cx="3293533" cy="3810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668866" y="4487333"/>
            <a:ext cx="10744200" cy="1896533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 rot="16200000">
            <a:off x="4944533" y="2980266"/>
            <a:ext cx="2311400" cy="8466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7704667" y="2260600"/>
            <a:ext cx="3767666" cy="618066"/>
          </a:xfrm>
          <a:prstGeom prst="rect">
            <a:avLst/>
          </a:prstGeom>
        </p:spPr>
        <p:txBody>
          <a:bodyPr lIns="0" tIns="0" rIns="0" bIns="0" anchor="ctr"/>
          <a:lstStyle/>
          <a:p>
            <a:pPr marL="0" lvl="0" indent="0" algn="l" defTabSz="4889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  <a:defRPr/>
            </a:pPr>
            <a:r>
              <a:rPr lang="ko-KR" sz="1300" kern="1200">
                <a:latin typeface="소요단풍체 볼드 TTF"/>
                <a:ea typeface="소요단풍체 볼드 TTF"/>
              </a:rPr>
              <a:t>이동은 피로도</a:t>
            </a:r>
            <a:r>
              <a:rPr lang="en-US" sz="1300" kern="1200">
                <a:latin typeface="소요단풍체 볼드 TTF"/>
                <a:ea typeface="소요단풍체 볼드 TTF"/>
              </a:rPr>
              <a:t>, </a:t>
            </a:r>
            <a:r>
              <a:rPr lang="ko-KR" sz="1300" kern="1200">
                <a:latin typeface="소요단풍체 볼드 TTF"/>
                <a:ea typeface="소요단풍체 볼드 TTF"/>
              </a:rPr>
              <a:t>시차 적응</a:t>
            </a:r>
            <a:r>
              <a:rPr lang="en-US" sz="1300" kern="1200">
                <a:latin typeface="소요단풍체 볼드 TTF"/>
                <a:ea typeface="소요단풍체 볼드 TTF"/>
              </a:rPr>
              <a:t>, </a:t>
            </a:r>
            <a:r>
              <a:rPr lang="ko-KR" sz="1300" kern="1200">
                <a:latin typeface="소요단풍체 볼드 TTF"/>
                <a:ea typeface="소요단풍체 볼드 TTF"/>
              </a:rPr>
              <a:t>환경 변화 등에 영향을 미침</a:t>
            </a:r>
            <a:endParaRPr lang="ko-KR" sz="1900" kern="1200"/>
          </a:p>
          <a:p>
            <a:pPr marL="0" lvl="0" indent="0" algn="l" defTabSz="4889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  <a:defRPr/>
            </a:pPr>
            <a:endParaRPr lang="ko-KR" sz="1900" kern="1200"/>
          </a:p>
        </p:txBody>
      </p:sp>
      <p:sp>
        <p:nvSpPr>
          <p:cNvPr id="19" name="TextBox 19"/>
          <p:cNvSpPr txBox="1"/>
          <p:nvPr/>
        </p:nvSpPr>
        <p:spPr>
          <a:xfrm>
            <a:off x="2573867" y="2463800"/>
            <a:ext cx="3766327" cy="296333"/>
          </a:xfrm>
          <a:prstGeom prst="rect">
            <a:avLst/>
          </a:prstGeom>
        </p:spPr>
        <p:txBody>
          <a:bodyPr lIns="0" tIns="0" rIns="0" bIns="0" anchor="ctr"/>
          <a:lstStyle/>
          <a:p>
            <a:pPr marL="0" lvl="0" indent="0" algn="l" defTabSz="4889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  <a:defRPr/>
            </a:pPr>
            <a:r>
              <a:rPr lang="en-US" altLang="ko-KR" sz="1600" b="0" i="0" u="none" strike="noStrike">
                <a:solidFill>
                  <a:srgbClr val="212121"/>
                </a:solidFill>
                <a:latin typeface="소요단풍체 볼드 TTF"/>
                <a:ea typeface="소요단풍체 볼드 TTF"/>
              </a:rPr>
              <a:t>2019</a:t>
            </a:r>
            <a:r>
              <a:rPr lang="ko-KR" altLang="en-US" sz="1600" b="0" i="0" u="none" strike="noStrike">
                <a:solidFill>
                  <a:srgbClr val="212121"/>
                </a:solidFill>
                <a:latin typeface="소요단풍체 볼드 TTF"/>
                <a:ea typeface="소요단풍체 볼드 TTF"/>
              </a:rPr>
              <a:t>년 '꼴찌' 최악의 이동거리 일정</a:t>
            </a:r>
            <a:endParaRPr lang="ko-KR" altLang="en-US" sz="1600" b="0" i="0" u="none" strike="noStrike">
              <a:solidFill>
                <a:srgbClr val="212121"/>
              </a:solidFill>
              <a:ea typeface="소요단풍체 볼드 TTF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2556933" y="3141133"/>
            <a:ext cx="3115733" cy="296333"/>
          </a:xfrm>
          <a:prstGeom prst="rect">
            <a:avLst/>
          </a:prstGeom>
        </p:spPr>
        <p:txBody>
          <a:bodyPr lIns="0" tIns="0" rIns="0" bIns="0" anchor="ctr"/>
          <a:lstStyle/>
          <a:p>
            <a:pPr marL="0" lvl="0" indent="0" algn="l" defTabSz="4889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  <a:defRPr/>
            </a:pPr>
            <a:r>
              <a:rPr lang="en-US" altLang="ko-KR" sz="1600" kern="1200">
                <a:latin typeface="소요단풍체 볼드 TTF"/>
                <a:ea typeface="소요단풍체 볼드 TTF"/>
              </a:rPr>
              <a:t>2022</a:t>
            </a:r>
            <a:r>
              <a:rPr lang="ko-KR" altLang="en-US" sz="1600" kern="1200">
                <a:latin typeface="소요단풍체 볼드 TTF"/>
                <a:ea typeface="소요단풍체 볼드 TTF"/>
              </a:rPr>
              <a:t>년</a:t>
            </a:r>
            <a:r>
              <a:rPr lang="en-US" altLang="ko-KR" sz="1600" kern="1200">
                <a:latin typeface="소요단풍체 볼드 TTF"/>
                <a:ea typeface="소요단풍체 볼드 TTF"/>
              </a:rPr>
              <a:t> KBO </a:t>
            </a:r>
            <a:r>
              <a:rPr lang="ko-KR" altLang="en-US" sz="1600" kern="1200">
                <a:latin typeface="소요단풍체 볼드 TTF"/>
                <a:ea typeface="소요단풍체 볼드 TTF"/>
              </a:rPr>
              <a:t>이동거리 평준화</a:t>
            </a:r>
            <a:endParaRPr lang="ko-KR" altLang="en-US" sz="1600" kern="1200">
              <a:ea typeface="소요단풍체 볼드 TTF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117600" y="6858000"/>
            <a:ext cx="3454400" cy="296333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132800"/>
              </a:lnSpc>
              <a:defRPr/>
            </a:pPr>
            <a:r>
              <a:rPr lang="ko-KR" sz="2500" b="0" i="0" u="none" strike="noStrike">
                <a:solidFill>
                  <a:srgbClr val="212121"/>
                </a:solidFill>
                <a:ea typeface="Cafe24 Ohsquare air"/>
              </a:rPr>
              <a:t>내용을</a:t>
            </a:r>
            <a:r>
              <a:rPr lang="en-US" sz="2500" b="0" i="0" u="none" strike="noStrike">
                <a:solidFill>
                  <a:srgbClr val="212121"/>
                </a:solidFill>
                <a:latin typeface="Cafe24 Ohsquare air"/>
              </a:rPr>
              <a:t> </a:t>
            </a:r>
            <a:r>
              <a:rPr lang="ko-KR" sz="2500" b="0" i="0" u="none" strike="noStrike">
                <a:solidFill>
                  <a:srgbClr val="212121"/>
                </a:solidFill>
                <a:ea typeface="Cafe24 Ohsquare air"/>
              </a:rPr>
              <a:t>기재해</a:t>
            </a:r>
            <a:r>
              <a:rPr lang="en-US" sz="2500" b="0" i="0" u="none" strike="noStrike">
                <a:solidFill>
                  <a:srgbClr val="212121"/>
                </a:solidFill>
                <a:latin typeface="Cafe24 Ohsquare air"/>
              </a:rPr>
              <a:t> </a:t>
            </a:r>
            <a:r>
              <a:rPr lang="ko-KR" sz="2500" b="0" i="0" u="none" strike="noStrike">
                <a:solidFill>
                  <a:srgbClr val="212121"/>
                </a:solidFill>
                <a:ea typeface="Cafe24 Ohsquare air"/>
              </a:rPr>
              <a:t>주세요</a:t>
            </a:r>
            <a:endParaRPr lang="ko-KR" sz="2500" b="0" i="0" u="none" strike="noStrike">
              <a:solidFill>
                <a:srgbClr val="212121"/>
              </a:solidFill>
              <a:ea typeface="Cafe24 Ohsquare air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939800" y="5249333"/>
            <a:ext cx="2091266" cy="372533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03749"/>
              </a:lnSpc>
              <a:defRPr/>
            </a:pPr>
            <a:r>
              <a:rPr lang="en-US" altLang="ko-KR" sz="3100" b="1" i="0" u="none" strike="noStrike">
                <a:solidFill>
                  <a:srgbClr val="212121"/>
                </a:solidFill>
                <a:latin typeface="소요단풍체 볼드 TTF"/>
                <a:ea typeface="소요단풍체 볼드 TTF"/>
              </a:rPr>
              <a:t>1</a:t>
            </a:r>
            <a:r>
              <a:rPr lang="ko-KR" altLang="en-US" sz="3100" b="1" i="0" u="none" strike="noStrike">
                <a:solidFill>
                  <a:srgbClr val="212121"/>
                </a:solidFill>
                <a:latin typeface="소요단풍체 볼드 TTF"/>
                <a:ea typeface="소요단풍체 볼드 TTF"/>
              </a:rPr>
              <a:t>차 목적</a:t>
            </a:r>
            <a:endParaRPr lang="ko-KR" altLang="en-US" sz="3100" b="1" i="0" u="none" strike="noStrike">
              <a:solidFill>
                <a:srgbClr val="212121"/>
              </a:solidFill>
              <a:ea typeface="소요단풍체 볼드 TTF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3454141" y="4995031"/>
            <a:ext cx="6612467" cy="7112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300">
                <a:solidFill>
                  <a:srgbClr val="ffffff"/>
                </a:solidFill>
                <a:latin typeface="감탄로드감탄체 TTF"/>
                <a:ea typeface="감탄로드감탄체 TTF"/>
              </a:rPr>
              <a:t>   </a:t>
            </a:r>
            <a:r>
              <a:rPr xmlns:mc="http://schemas.openxmlformats.org/markup-compatibility/2006" xmlns:hp="http://schemas.haansoft.com/office/presentation/8.0" sz="2300" b="0" i="0" u="none" strike="noStrike" mc:Ignorable="hp" hp:hslEmbossed="0">
                <a:latin typeface="감탄로드감탄체 TTF"/>
                <a:ea typeface="감탄로드감탄체 TTF"/>
              </a:rPr>
              <a:t></a:t>
            </a:r>
            <a:r>
              <a:rPr lang="ko-KR" altLang="en-US" sz="2300" b="0" i="0" u="none" strike="noStrike">
                <a:solidFill>
                  <a:srgbClr val="212121"/>
                </a:solidFill>
                <a:latin typeface="소요단풍체 볼드 TTF"/>
                <a:ea typeface="소요단풍체 볼드 TTF"/>
              </a:rPr>
              <a:t>이동거리가 승률에 미치는 영향 분석</a:t>
            </a:r>
            <a:endParaRPr lang="ko-KR" altLang="en-US" sz="2300" b="0" i="0" u="none" strike="noStrike">
              <a:solidFill>
                <a:srgbClr val="212121"/>
              </a:solidFill>
              <a:ea typeface="소요단풍체 볼드 TTF"/>
            </a:endParaRP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300">
                <a:solidFill>
                  <a:srgbClr val="ffffff"/>
                </a:solidFill>
                <a:latin typeface="감탄로드감탄체 TTF"/>
                <a:ea typeface="감탄로드감탄체 TTF"/>
              </a:rPr>
              <a:t>   </a:t>
            </a:r>
            <a:r>
              <a:rPr xmlns:mc="http://schemas.openxmlformats.org/markup-compatibility/2006" xmlns:hp="http://schemas.haansoft.com/office/presentation/8.0" sz="2300" b="0" i="0" u="none" strike="noStrike" mc:Ignorable="hp" hp:hslEmbossed="0">
                <a:latin typeface="감탄로드감탄체 TTF"/>
                <a:ea typeface="감탄로드감탄체 TTF"/>
              </a:rPr>
              <a:t></a:t>
            </a:r>
            <a:r>
              <a:rPr lang="ko-KR" altLang="en-US" sz="2300" b="0" i="0" u="none" strike="noStrike">
                <a:solidFill>
                  <a:srgbClr val="212121"/>
                </a:solidFill>
                <a:latin typeface="소요단풍체 볼드 TTF"/>
                <a:ea typeface="소요단풍체 볼드 TTF"/>
              </a:rPr>
              <a:t>팀 성적에 영향을 미치는 요인 파악</a:t>
            </a:r>
            <a:endParaRPr lang="en-US" sz="2300" b="0" i="0" u="none" strike="noStrike">
              <a:solidFill>
                <a:srgbClr val="212121"/>
              </a:solidFill>
              <a:ea typeface="소요단풍체 볼드 TTF"/>
            </a:endParaRPr>
          </a:p>
        </p:txBody>
      </p:sp>
      <p:pic>
        <p:nvPicPr>
          <p:cNvPr id="24" name="Picture 24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 rot="16200000">
            <a:off x="2463800" y="5427133"/>
            <a:ext cx="1380066" cy="8466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x="643466" y="2396066"/>
            <a:ext cx="1193800" cy="1193800"/>
          </a:xfrm>
          <a:prstGeom prst="rect">
            <a:avLst/>
          </a:prstGeom>
        </p:spPr>
      </p:pic>
      <p:sp>
        <p:nvSpPr>
          <p:cNvPr id="26" name="TextBox 26"/>
          <p:cNvSpPr txBox="1"/>
          <p:nvPr/>
        </p:nvSpPr>
        <p:spPr>
          <a:xfrm>
            <a:off x="956733" y="2675466"/>
            <a:ext cx="601133" cy="702733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03749"/>
              </a:lnSpc>
              <a:defRPr/>
            </a:pPr>
            <a:r>
              <a:rPr lang="ko-KR" altLang="en-US" sz="3000" b="1" i="0" u="none" strike="noStrike">
                <a:solidFill>
                  <a:srgbClr val="212121"/>
                </a:solidFill>
                <a:latin typeface="소요단풍체 볼드 TTF"/>
                <a:ea typeface="소요단풍체 볼드 TTF"/>
              </a:rPr>
              <a:t>배경</a:t>
            </a:r>
            <a:endParaRPr lang="ko-KR" altLang="en-US" sz="3000" b="1" i="0" u="none" strike="noStrike">
              <a:solidFill>
                <a:srgbClr val="212121"/>
              </a:solidFill>
              <a:ea typeface="소요단풍체 볼드 TTF"/>
            </a:endParaRPr>
          </a:p>
        </p:txBody>
      </p:sp>
      <p:pic>
        <p:nvPicPr>
          <p:cNvPr id="27" name="Picture 27"/>
          <p:cNvPicPr>
            <a:picLocks noChangeAspect="1"/>
          </p:cNvPicPr>
          <p:nvPr/>
        </p:nvPicPr>
        <p:blipFill rotWithShape="1">
          <a:blip r:embed="rId14"/>
          <a:stretch>
            <a:fillRect/>
          </a:stretch>
        </p:blipFill>
        <p:spPr>
          <a:xfrm>
            <a:off x="11184467" y="4428067"/>
            <a:ext cx="304800" cy="296333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 rotWithShape="1">
          <a:blip r:embed="rId15"/>
          <a:stretch>
            <a:fillRect/>
          </a:stretch>
        </p:blipFill>
        <p:spPr>
          <a:xfrm>
            <a:off x="668866" y="4428067"/>
            <a:ext cx="304800" cy="296333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 rotWithShape="1">
          <a:blip r:embed="rId16"/>
          <a:stretch>
            <a:fillRect/>
          </a:stretch>
        </p:blipFill>
        <p:spPr>
          <a:xfrm>
            <a:off x="550333" y="1710266"/>
            <a:ext cx="11091334" cy="8466"/>
          </a:xfrm>
          <a:prstGeom prst="rect">
            <a:avLst/>
          </a:prstGeom>
        </p:spPr>
      </p:pic>
      <p:sp>
        <p:nvSpPr>
          <p:cNvPr id="32" name="TextBox 18"/>
          <p:cNvSpPr txBox="1"/>
          <p:nvPr/>
        </p:nvSpPr>
        <p:spPr>
          <a:xfrm>
            <a:off x="7704666" y="2929466"/>
            <a:ext cx="4068969" cy="698500"/>
          </a:xfrm>
          <a:prstGeom prst="rect">
            <a:avLst/>
          </a:prstGeom>
        </p:spPr>
        <p:txBody>
          <a:bodyPr lIns="0" tIns="0" rIns="0" bIns="0" anchor="ctr"/>
          <a:lstStyle/>
          <a:p>
            <a:pPr marL="0" lvl="0" indent="0" algn="l" defTabSz="4889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  <a:defRPr/>
            </a:pPr>
            <a:r>
              <a:rPr lang="ko-KR" sz="1300" kern="1200">
                <a:latin typeface="소요단풍체 볼드 TTF"/>
                <a:ea typeface="소요단풍체 볼드 TTF"/>
              </a:rPr>
              <a:t>승률과의 상관관계를 분석하여 전략적 의사 결정 지원</a:t>
            </a:r>
            <a:endParaRPr lang="ko-KR" sz="1300" kern="1200">
              <a:ea typeface="소요단풍체 볼드 TTF"/>
            </a:endParaRPr>
          </a:p>
        </p:txBody>
      </p:sp>
      <p:sp>
        <p:nvSpPr>
          <p:cNvPr id="33" name=""/>
          <p:cNvSpPr/>
          <p:nvPr/>
        </p:nvSpPr>
        <p:spPr>
          <a:xfrm rot="5381122">
            <a:off x="9239990" y="2623414"/>
            <a:ext cx="457200" cy="457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e992"/>
          </a:solidFill>
          <a:ln>
            <a:solidFill>
              <a:srgbClr val="ffe99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35" name="TextBox 3"/>
          <p:cNvSpPr txBox="1"/>
          <p:nvPr/>
        </p:nvSpPr>
        <p:spPr>
          <a:xfrm>
            <a:off x="756297" y="418970"/>
            <a:ext cx="1618342" cy="228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>
              <a:defRPr/>
            </a:pPr>
            <a:r>
              <a:rPr lang="en-US" altLang="ko-KR" sz="1000" b="1"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감탄로드감탄체 TTF"/>
                <a:ea typeface="감탄로드감탄체 TTF"/>
              </a:rPr>
              <a:t>Data analysis Project</a:t>
            </a:r>
            <a:r>
              <a:rPr lang="en-US" altLang="ko-KR" sz="1000"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소요단풍체 볼드 TTF"/>
                <a:ea typeface="소요단풍체 볼드 TTF"/>
              </a:rPr>
              <a:t> </a:t>
            </a:r>
            <a:endParaRPr lang="en-US" altLang="ko-KR" sz="1000" b="0" i="0" u="none" strike="noStrike">
              <a:solidFill>
                <a:srgbClr val="212121"/>
              </a:solidFill>
              <a:latin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afba9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 rot="5400000">
            <a:off x="3666066" y="-1659466"/>
            <a:ext cx="4885267" cy="10270067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168400" y="660400"/>
            <a:ext cx="2082800" cy="516466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4330700" y="2565162"/>
            <a:ext cx="3530600" cy="1727675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03749"/>
              </a:lnSpc>
              <a:defRPr/>
            </a:pPr>
            <a:r>
              <a:rPr lang="en-US" altLang="ko-KR" sz="6800" b="0" i="0" u="none" strike="noStrike">
                <a:solidFill>
                  <a:srgbClr val="212121"/>
                </a:solidFill>
                <a:ea typeface="Cafe24 Ohsquare air"/>
              </a:rPr>
              <a:t>THANK YOU</a:t>
            </a:r>
            <a:endParaRPr lang="en-US" altLang="ko-KR" sz="6800" b="0" i="0" u="none" strike="noStrike">
              <a:solidFill>
                <a:srgbClr val="212121"/>
              </a:solidFill>
              <a:ea typeface="Cafe24 Ohsquare air"/>
            </a:endParaRP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843866" y="3124200"/>
            <a:ext cx="304800" cy="304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7975600" y="3124200"/>
            <a:ext cx="304800" cy="3048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147233" y="5424239"/>
            <a:ext cx="9897534" cy="16933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0795000" y="1452033"/>
            <a:ext cx="76200" cy="762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0795000" y="4745567"/>
            <a:ext cx="76200" cy="762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1397000" y="1452033"/>
            <a:ext cx="76200" cy="762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1397000" y="4745567"/>
            <a:ext cx="76200" cy="762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752600" y="9804400"/>
            <a:ext cx="8695267" cy="1371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03749"/>
              </a:lnSpc>
              <a:defRPr/>
            </a:pPr>
            <a:endParaRPr lang="ko-KR" sz="11500" b="1" i="0" u="none" strike="noStrike">
              <a:solidFill>
                <a:srgbClr val="212121"/>
              </a:solidFill>
              <a:ea typeface="Cafe24 Ohsquare air"/>
            </a:endParaRPr>
          </a:p>
        </p:txBody>
      </p:sp>
      <p:sp>
        <p:nvSpPr>
          <p:cNvPr id="24" name="TextBox 3"/>
          <p:cNvSpPr txBox="1"/>
          <p:nvPr/>
        </p:nvSpPr>
        <p:spPr>
          <a:xfrm>
            <a:off x="4093633" y="3905984"/>
            <a:ext cx="4004733" cy="618066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endParaRPr lang="ko-KR" altLang="en-US" sz="2200" b="0" i="0" u="none" strike="noStrike">
              <a:solidFill>
                <a:schemeClr val="tx1"/>
              </a:solidFill>
              <a:latin typeface="Lexend Medium"/>
            </a:endParaRPr>
          </a:p>
        </p:txBody>
      </p:sp>
      <p:pic>
        <p:nvPicPr>
          <p:cNvPr id="25" name="Picture 4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2442632" y="2777066"/>
            <a:ext cx="1608666" cy="1608666"/>
          </a:xfrm>
          <a:prstGeom prst="rect">
            <a:avLst/>
          </a:prstGeom>
        </p:spPr>
      </p:pic>
      <p:pic>
        <p:nvPicPr>
          <p:cNvPr id="26" name="Picture 5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x="2371724" y="2700866"/>
            <a:ext cx="1608666" cy="1608666"/>
          </a:xfrm>
          <a:prstGeom prst="rect">
            <a:avLst/>
          </a:prstGeom>
        </p:spPr>
      </p:pic>
      <p:pic>
        <p:nvPicPr>
          <p:cNvPr id="27" name="Picture 6"/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x="8238066" y="2777066"/>
            <a:ext cx="1608666" cy="1608666"/>
          </a:xfrm>
          <a:prstGeom prst="rect">
            <a:avLst/>
          </a:prstGeom>
        </p:spPr>
      </p:pic>
      <p:pic>
        <p:nvPicPr>
          <p:cNvPr id="28" name="Picture 7"/>
          <p:cNvPicPr>
            <a:picLocks noChangeAspect="1"/>
          </p:cNvPicPr>
          <p:nvPr/>
        </p:nvPicPr>
        <p:blipFill rotWithShape="1">
          <a:blip r:embed="rId14"/>
          <a:stretch>
            <a:fillRect/>
          </a:stretch>
        </p:blipFill>
        <p:spPr>
          <a:xfrm>
            <a:off x="8318499" y="2700866"/>
            <a:ext cx="1608666" cy="1608666"/>
          </a:xfrm>
          <a:prstGeom prst="rect">
            <a:avLst/>
          </a:prstGeom>
        </p:spPr>
      </p:pic>
      <p:sp>
        <p:nvSpPr>
          <p:cNvPr id="33" name="TextBox 3"/>
          <p:cNvSpPr txBox="1"/>
          <p:nvPr/>
        </p:nvSpPr>
        <p:spPr>
          <a:xfrm>
            <a:off x="1310108" y="758954"/>
            <a:ext cx="1822450" cy="325793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>
              <a:defRPr/>
            </a:pPr>
            <a:r>
              <a:rPr lang="en-US" altLang="ko-KR" sz="1200" b="1"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감탄로드감탄체 TTF"/>
                <a:ea typeface="감탄로드감탄체 TTF"/>
              </a:rPr>
              <a:t>Data analysis Project</a:t>
            </a:r>
            <a:r>
              <a:rPr lang="en-US" altLang="ko-KR" sz="1200"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소요단풍체 볼드 TTF"/>
                <a:ea typeface="소요단풍체 볼드 TTF"/>
              </a:rPr>
              <a:t> </a:t>
            </a:r>
            <a:endParaRPr lang="en-US" altLang="ko-KR" sz="1200" b="0" i="0" u="none" strike="noStrike">
              <a:solidFill>
                <a:srgbClr val="212121"/>
              </a:solidFill>
              <a:latin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afba9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06400" y="355600"/>
            <a:ext cx="2252133" cy="42333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 rot="5400000">
            <a:off x="3191933" y="-2125133"/>
            <a:ext cx="5808133" cy="11379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0" y="4241800"/>
            <a:ext cx="12192000" cy="2616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1091334" y="1100666"/>
            <a:ext cx="355600" cy="355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6324600" y="2396066"/>
            <a:ext cx="1193800" cy="11938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762000" y="956733"/>
            <a:ext cx="9169400" cy="6604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103749"/>
              </a:lnSpc>
              <a:defRPr/>
            </a:pPr>
            <a:r>
              <a:rPr lang="ko-KR" altLang="en-US" sz="5600" b="1" i="0" u="none" strike="noStrike">
                <a:solidFill>
                  <a:srgbClr val="212121"/>
                </a:solidFill>
                <a:latin typeface="소요단풍체 볼드 TTF"/>
                <a:ea typeface="소요단풍체 볼드 TTF"/>
              </a:rPr>
              <a:t>주제 선정 배경 및 이유</a:t>
            </a:r>
            <a:endParaRPr lang="ko-KR" altLang="en-US" sz="5600" b="1" i="0" u="none" strike="noStrike">
              <a:solidFill>
                <a:srgbClr val="212121"/>
              </a:solidFill>
              <a:ea typeface="소요단풍체 볼드 TTF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6468533" y="2667000"/>
            <a:ext cx="939800" cy="702733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03749"/>
              </a:lnSpc>
              <a:defRPr/>
            </a:pPr>
            <a:r>
              <a:rPr lang="ko-KR" altLang="en-US" sz="3000" b="1" i="0" u="none" strike="noStrike">
                <a:solidFill>
                  <a:srgbClr val="212121"/>
                </a:solidFill>
                <a:latin typeface="소요단풍체 볼드 TTF"/>
                <a:ea typeface="소요단풍체 볼드 TTF"/>
              </a:rPr>
              <a:t>의문점</a:t>
            </a:r>
            <a:endParaRPr lang="ko-KR" altLang="en-US" sz="3000" b="1" i="0" u="none" strike="noStrike">
              <a:solidFill>
                <a:srgbClr val="212121"/>
              </a:solidFill>
              <a:ea typeface="소요단풍체 볼드 TTF"/>
            </a:endParaRP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2108200" y="2472266"/>
            <a:ext cx="3293533" cy="3810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2133600" y="2531533"/>
            <a:ext cx="330200" cy="287866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03749"/>
              </a:lnSpc>
              <a:defRPr/>
            </a:pPr>
            <a:r>
              <a:rPr lang="en-US" sz="2400" b="0" i="0" u="none" strike="noStrike">
                <a:solidFill>
                  <a:srgbClr val="ffe992"/>
                </a:solidFill>
                <a:latin typeface="Cafe24 Ohsquare air"/>
              </a:rPr>
              <a:t>1</a:t>
            </a:r>
            <a:endParaRPr lang="en-US" sz="2400" b="0" i="0" u="none" strike="noStrike">
              <a:solidFill>
                <a:srgbClr val="ffe992"/>
              </a:solidFill>
              <a:latin typeface="Cafe24 Ohsquare air"/>
            </a:endParaRP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2091266" y="3132666"/>
            <a:ext cx="3302000" cy="3810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2125133" y="3191933"/>
            <a:ext cx="330200" cy="287866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03749"/>
              </a:lnSpc>
              <a:defRPr/>
            </a:pPr>
            <a:r>
              <a:rPr lang="en-US" sz="2400" b="0" i="0" u="none" strike="noStrike">
                <a:solidFill>
                  <a:srgbClr val="212121"/>
                </a:solidFill>
                <a:latin typeface="Cafe24 Ohsquare air"/>
              </a:rPr>
              <a:t>2</a:t>
            </a:r>
            <a:endParaRPr lang="en-US" sz="2400" b="0" i="0" u="none" strike="noStrike">
              <a:solidFill>
                <a:srgbClr val="212121"/>
              </a:solidFill>
              <a:latin typeface="Cafe24 Ohsquare air"/>
            </a:endParaRP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533400" y="6858000"/>
            <a:ext cx="3293533" cy="3810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668866" y="4487333"/>
            <a:ext cx="10744200" cy="1896533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 rot="16200000">
            <a:off x="4944533" y="2980266"/>
            <a:ext cx="2311400" cy="8466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7704667" y="2260600"/>
            <a:ext cx="3767666" cy="618066"/>
          </a:xfrm>
          <a:prstGeom prst="rect">
            <a:avLst/>
          </a:prstGeom>
        </p:spPr>
        <p:txBody>
          <a:bodyPr lIns="0" tIns="0" rIns="0" bIns="0" anchor="ctr"/>
          <a:lstStyle/>
          <a:p>
            <a:pPr marL="0" lvl="0" indent="0" algn="l" defTabSz="4889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  <a:defRPr/>
            </a:pPr>
            <a:r>
              <a:rPr lang="ko-KR" sz="1300" kern="1200">
                <a:latin typeface="소요단풍체 볼드 TTF"/>
                <a:ea typeface="소요단풍체 볼드 TTF"/>
              </a:rPr>
              <a:t>이동은 피로도</a:t>
            </a:r>
            <a:r>
              <a:rPr lang="en-US" sz="1300" kern="1200">
                <a:latin typeface="소요단풍체 볼드 TTF"/>
                <a:ea typeface="소요단풍체 볼드 TTF"/>
              </a:rPr>
              <a:t>, </a:t>
            </a:r>
            <a:r>
              <a:rPr lang="ko-KR" sz="1300" kern="1200">
                <a:latin typeface="소요단풍체 볼드 TTF"/>
                <a:ea typeface="소요단풍체 볼드 TTF"/>
              </a:rPr>
              <a:t>시차 적응</a:t>
            </a:r>
            <a:r>
              <a:rPr lang="en-US" sz="1300" kern="1200">
                <a:latin typeface="소요단풍체 볼드 TTF"/>
                <a:ea typeface="소요단풍체 볼드 TTF"/>
              </a:rPr>
              <a:t>, </a:t>
            </a:r>
            <a:r>
              <a:rPr lang="ko-KR" sz="1300" kern="1200">
                <a:latin typeface="소요단풍체 볼드 TTF"/>
                <a:ea typeface="소요단풍체 볼드 TTF"/>
              </a:rPr>
              <a:t>환경 변화 등에 영향을 미침</a:t>
            </a:r>
            <a:endParaRPr lang="ko-KR" sz="1900" kern="1200"/>
          </a:p>
          <a:p>
            <a:pPr marL="0" lvl="0" indent="0" algn="l" defTabSz="4889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  <a:defRPr/>
            </a:pPr>
            <a:endParaRPr lang="ko-KR" sz="1900" kern="1200"/>
          </a:p>
        </p:txBody>
      </p:sp>
      <p:sp>
        <p:nvSpPr>
          <p:cNvPr id="19" name="TextBox 19"/>
          <p:cNvSpPr txBox="1"/>
          <p:nvPr/>
        </p:nvSpPr>
        <p:spPr>
          <a:xfrm>
            <a:off x="2573867" y="2463800"/>
            <a:ext cx="3766327" cy="296333"/>
          </a:xfrm>
          <a:prstGeom prst="rect">
            <a:avLst/>
          </a:prstGeom>
        </p:spPr>
        <p:txBody>
          <a:bodyPr lIns="0" tIns="0" rIns="0" bIns="0" anchor="ctr"/>
          <a:lstStyle/>
          <a:p>
            <a:pPr marL="0" lvl="0" indent="0" algn="l" defTabSz="4889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  <a:defRPr/>
            </a:pPr>
            <a:r>
              <a:rPr lang="en-US" altLang="ko-KR" sz="1600" b="0" i="0" u="none" strike="noStrike">
                <a:solidFill>
                  <a:srgbClr val="212121"/>
                </a:solidFill>
                <a:latin typeface="소요단풍체 볼드 TTF"/>
                <a:ea typeface="소요단풍체 볼드 TTF"/>
              </a:rPr>
              <a:t>2019</a:t>
            </a:r>
            <a:r>
              <a:rPr lang="ko-KR" altLang="en-US" sz="1600" b="0" i="0" u="none" strike="noStrike">
                <a:solidFill>
                  <a:srgbClr val="212121"/>
                </a:solidFill>
                <a:latin typeface="소요단풍체 볼드 TTF"/>
                <a:ea typeface="소요단풍체 볼드 TTF"/>
              </a:rPr>
              <a:t>년 '꼴찌' 최악의 이동거리 일정</a:t>
            </a:r>
            <a:endParaRPr lang="ko-KR" altLang="en-US" sz="1600" b="0" i="0" u="none" strike="noStrike">
              <a:solidFill>
                <a:srgbClr val="212121"/>
              </a:solidFill>
              <a:ea typeface="소요단풍체 볼드 TTF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2556933" y="3141133"/>
            <a:ext cx="3115733" cy="296333"/>
          </a:xfrm>
          <a:prstGeom prst="rect">
            <a:avLst/>
          </a:prstGeom>
        </p:spPr>
        <p:txBody>
          <a:bodyPr lIns="0" tIns="0" rIns="0" bIns="0" anchor="ctr"/>
          <a:lstStyle/>
          <a:p>
            <a:pPr marL="0" lvl="0" indent="0" algn="l" defTabSz="4889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  <a:defRPr/>
            </a:pPr>
            <a:r>
              <a:rPr lang="en-US" altLang="ko-KR" sz="1600" kern="1200">
                <a:latin typeface="소요단풍체 볼드 TTF"/>
                <a:ea typeface="소요단풍체 볼드 TTF"/>
              </a:rPr>
              <a:t>2022</a:t>
            </a:r>
            <a:r>
              <a:rPr lang="ko-KR" altLang="en-US" sz="1600" kern="1200">
                <a:latin typeface="소요단풍체 볼드 TTF"/>
                <a:ea typeface="소요단풍체 볼드 TTF"/>
              </a:rPr>
              <a:t>년</a:t>
            </a:r>
            <a:r>
              <a:rPr lang="en-US" altLang="ko-KR" sz="1600" kern="1200">
                <a:latin typeface="소요단풍체 볼드 TTF"/>
                <a:ea typeface="소요단풍체 볼드 TTF"/>
              </a:rPr>
              <a:t> KBO </a:t>
            </a:r>
            <a:r>
              <a:rPr lang="ko-KR" altLang="en-US" sz="1600" kern="1200">
                <a:latin typeface="소요단풍체 볼드 TTF"/>
                <a:ea typeface="소요단풍체 볼드 TTF"/>
              </a:rPr>
              <a:t>이동거리 평준화</a:t>
            </a:r>
            <a:endParaRPr lang="ko-KR" altLang="en-US" sz="1600" kern="1200">
              <a:ea typeface="소요단풍체 볼드 TTF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117600" y="6858000"/>
            <a:ext cx="3454400" cy="296333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132800"/>
              </a:lnSpc>
              <a:defRPr/>
            </a:pPr>
            <a:r>
              <a:rPr lang="ko-KR" sz="2500" b="0" i="0" u="none" strike="noStrike">
                <a:solidFill>
                  <a:srgbClr val="212121"/>
                </a:solidFill>
                <a:ea typeface="Cafe24 Ohsquare air"/>
              </a:rPr>
              <a:t>내용을</a:t>
            </a:r>
            <a:r>
              <a:rPr lang="en-US" sz="2500" b="0" i="0" u="none" strike="noStrike">
                <a:solidFill>
                  <a:srgbClr val="212121"/>
                </a:solidFill>
                <a:latin typeface="Cafe24 Ohsquare air"/>
              </a:rPr>
              <a:t> </a:t>
            </a:r>
            <a:r>
              <a:rPr lang="ko-KR" sz="2500" b="0" i="0" u="none" strike="noStrike">
                <a:solidFill>
                  <a:srgbClr val="212121"/>
                </a:solidFill>
                <a:ea typeface="Cafe24 Ohsquare air"/>
              </a:rPr>
              <a:t>기재해</a:t>
            </a:r>
            <a:r>
              <a:rPr lang="en-US" sz="2500" b="0" i="0" u="none" strike="noStrike">
                <a:solidFill>
                  <a:srgbClr val="212121"/>
                </a:solidFill>
                <a:latin typeface="Cafe24 Ohsquare air"/>
              </a:rPr>
              <a:t> </a:t>
            </a:r>
            <a:r>
              <a:rPr lang="ko-KR" sz="2500" b="0" i="0" u="none" strike="noStrike">
                <a:solidFill>
                  <a:srgbClr val="212121"/>
                </a:solidFill>
                <a:ea typeface="Cafe24 Ohsquare air"/>
              </a:rPr>
              <a:t>주세요</a:t>
            </a:r>
            <a:endParaRPr lang="ko-KR" sz="2500" b="0" i="0" u="none" strike="noStrike">
              <a:solidFill>
                <a:srgbClr val="212121"/>
              </a:solidFill>
              <a:ea typeface="Cafe24 Ohsquare air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939800" y="5249333"/>
            <a:ext cx="2091266" cy="372533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03749"/>
              </a:lnSpc>
              <a:defRPr/>
            </a:pPr>
            <a:r>
              <a:rPr lang="en-US" altLang="ko-KR" sz="3100" b="1" i="0" u="none" strike="noStrike">
                <a:solidFill>
                  <a:srgbClr val="212121"/>
                </a:solidFill>
                <a:latin typeface="소요단풍체 볼드 TTF"/>
                <a:ea typeface="소요단풍체 볼드 TTF"/>
              </a:rPr>
              <a:t>2</a:t>
            </a:r>
            <a:r>
              <a:rPr lang="ko-KR" altLang="en-US" sz="3100" b="1" i="0" u="none" strike="noStrike">
                <a:solidFill>
                  <a:srgbClr val="212121"/>
                </a:solidFill>
                <a:latin typeface="소요단풍체 볼드 TTF"/>
                <a:ea typeface="소요단풍체 볼드 TTF"/>
              </a:rPr>
              <a:t>차 목적</a:t>
            </a:r>
            <a:endParaRPr lang="ko-KR" altLang="en-US" sz="3100" b="1" i="0" u="none" strike="noStrike">
              <a:solidFill>
                <a:srgbClr val="212121"/>
              </a:solidFill>
              <a:latin typeface="소요단풍체 볼드 TTF"/>
              <a:ea typeface="소요단풍체 볼드 TTF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3454141" y="4995031"/>
            <a:ext cx="6612467" cy="7112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300">
                <a:solidFill>
                  <a:srgbClr val="ffffff"/>
                </a:solidFill>
                <a:latin typeface="감탄로드감탄체 TTF"/>
                <a:ea typeface="감탄로드감탄체 TTF"/>
              </a:rPr>
              <a:t>   </a:t>
            </a:r>
            <a:r>
              <a:rPr xmlns:mc="http://schemas.openxmlformats.org/markup-compatibility/2006" xmlns:hp="http://schemas.haansoft.com/office/presentation/8.0" sz="2300" b="0" i="0" u="none" strike="noStrike" mc:Ignorable="hp" hp:hslEmbossed="0">
                <a:latin typeface="감탄로드감탄체 TTF"/>
                <a:ea typeface="감탄로드감탄체 TTF"/>
              </a:rPr>
              <a:t></a:t>
            </a:r>
            <a:r>
              <a:rPr lang="ko-KR" altLang="en-US" sz="2300" b="0" i="0" u="none" strike="noStrike">
                <a:solidFill>
                  <a:srgbClr val="212121"/>
                </a:solidFill>
                <a:latin typeface="소요단풍체 볼드 TTF"/>
                <a:ea typeface="소요단풍체 볼드 TTF"/>
              </a:rPr>
              <a:t>이동거리가 승률에 미치는 영향 분석</a:t>
            </a:r>
            <a:endParaRPr lang="ko-KR" altLang="en-US" sz="2300" b="0" i="0" u="none" strike="noStrike">
              <a:solidFill>
                <a:srgbClr val="212121"/>
              </a:solidFill>
              <a:ea typeface="소요단풍체 볼드 TTF"/>
            </a:endParaRP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300">
                <a:solidFill>
                  <a:srgbClr val="ffffff"/>
                </a:solidFill>
                <a:latin typeface="감탄로드감탄체 TTF"/>
                <a:ea typeface="감탄로드감탄체 TTF"/>
              </a:rPr>
              <a:t>   </a:t>
            </a:r>
            <a:r>
              <a:rPr xmlns:mc="http://schemas.openxmlformats.org/markup-compatibility/2006" xmlns:hp="http://schemas.haansoft.com/office/presentation/8.0" sz="2300" b="0" i="0" u="none" strike="noStrike" mc:Ignorable="hp" hp:hslEmbossed="0">
                <a:latin typeface="감탄로드감탄체 TTF"/>
                <a:ea typeface="감탄로드감탄체 TTF"/>
              </a:rPr>
              <a:t></a:t>
            </a:r>
            <a:r>
              <a:rPr lang="ko-KR" altLang="en-US" sz="2300" b="0" i="0" u="none" strike="noStrike">
                <a:solidFill>
                  <a:srgbClr val="212121"/>
                </a:solidFill>
                <a:latin typeface="소요단풍체 볼드 TTF"/>
                <a:ea typeface="소요단풍체 볼드 TTF"/>
              </a:rPr>
              <a:t>팀 성적에 영향을 미치는 요인 파악</a:t>
            </a:r>
            <a:endParaRPr lang="en-US" sz="2300" b="0" i="0" u="none" strike="noStrike">
              <a:solidFill>
                <a:srgbClr val="212121"/>
              </a:solidFill>
              <a:ea typeface="소요단풍체 볼드 TTF"/>
            </a:endParaRPr>
          </a:p>
        </p:txBody>
      </p:sp>
      <p:pic>
        <p:nvPicPr>
          <p:cNvPr id="24" name="Picture 24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 rot="16200000">
            <a:off x="2463800" y="5427133"/>
            <a:ext cx="1380066" cy="8466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x="643466" y="2396066"/>
            <a:ext cx="1193800" cy="1193800"/>
          </a:xfrm>
          <a:prstGeom prst="rect">
            <a:avLst/>
          </a:prstGeom>
        </p:spPr>
      </p:pic>
      <p:sp>
        <p:nvSpPr>
          <p:cNvPr id="26" name="TextBox 26"/>
          <p:cNvSpPr txBox="1"/>
          <p:nvPr/>
        </p:nvSpPr>
        <p:spPr>
          <a:xfrm>
            <a:off x="956733" y="2675466"/>
            <a:ext cx="601133" cy="702733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03749"/>
              </a:lnSpc>
              <a:defRPr/>
            </a:pPr>
            <a:r>
              <a:rPr lang="ko-KR" altLang="en-US" sz="3000" b="1" i="0" u="none" strike="noStrike">
                <a:solidFill>
                  <a:srgbClr val="212121"/>
                </a:solidFill>
                <a:latin typeface="소요단풍체 볼드 TTF"/>
                <a:ea typeface="소요단풍체 볼드 TTF"/>
              </a:rPr>
              <a:t>배경</a:t>
            </a:r>
            <a:endParaRPr lang="ko-KR" altLang="en-US" sz="3000" b="1" i="0" u="none" strike="noStrike">
              <a:solidFill>
                <a:srgbClr val="212121"/>
              </a:solidFill>
              <a:ea typeface="소요단풍체 볼드 TTF"/>
            </a:endParaRPr>
          </a:p>
        </p:txBody>
      </p:sp>
      <p:pic>
        <p:nvPicPr>
          <p:cNvPr id="27" name="Picture 27"/>
          <p:cNvPicPr>
            <a:picLocks noChangeAspect="1"/>
          </p:cNvPicPr>
          <p:nvPr/>
        </p:nvPicPr>
        <p:blipFill rotWithShape="1">
          <a:blip r:embed="rId14"/>
          <a:stretch>
            <a:fillRect/>
          </a:stretch>
        </p:blipFill>
        <p:spPr>
          <a:xfrm>
            <a:off x="11184467" y="4428067"/>
            <a:ext cx="304800" cy="296333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 rotWithShape="1">
          <a:blip r:embed="rId15"/>
          <a:stretch>
            <a:fillRect/>
          </a:stretch>
        </p:blipFill>
        <p:spPr>
          <a:xfrm>
            <a:off x="668866" y="4428067"/>
            <a:ext cx="304800" cy="296333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 rotWithShape="1">
          <a:blip r:embed="rId16"/>
          <a:stretch>
            <a:fillRect/>
          </a:stretch>
        </p:blipFill>
        <p:spPr>
          <a:xfrm>
            <a:off x="550333" y="1710266"/>
            <a:ext cx="11091334" cy="8466"/>
          </a:xfrm>
          <a:prstGeom prst="rect">
            <a:avLst/>
          </a:prstGeom>
        </p:spPr>
      </p:pic>
      <p:sp>
        <p:nvSpPr>
          <p:cNvPr id="32" name="TextBox 18"/>
          <p:cNvSpPr txBox="1"/>
          <p:nvPr/>
        </p:nvSpPr>
        <p:spPr>
          <a:xfrm>
            <a:off x="7704666" y="2929466"/>
            <a:ext cx="4068969" cy="698500"/>
          </a:xfrm>
          <a:prstGeom prst="rect">
            <a:avLst/>
          </a:prstGeom>
        </p:spPr>
        <p:txBody>
          <a:bodyPr lIns="0" tIns="0" rIns="0" bIns="0" anchor="ctr"/>
          <a:lstStyle/>
          <a:p>
            <a:pPr marL="0" lvl="0" indent="0" algn="l" defTabSz="4889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  <a:defRPr/>
            </a:pPr>
            <a:r>
              <a:rPr lang="ko-KR" sz="1300" kern="1200">
                <a:latin typeface="소요단풍체 볼드 TTF"/>
                <a:ea typeface="소요단풍체 볼드 TTF"/>
              </a:rPr>
              <a:t>승률과의 상관관계를 분석하여 전략적 의사 결정 지원</a:t>
            </a:r>
            <a:endParaRPr lang="ko-KR" sz="1300" kern="1200">
              <a:ea typeface="소요단풍체 볼드 TTF"/>
            </a:endParaRPr>
          </a:p>
        </p:txBody>
      </p:sp>
      <p:sp>
        <p:nvSpPr>
          <p:cNvPr id="33" name=""/>
          <p:cNvSpPr/>
          <p:nvPr/>
        </p:nvSpPr>
        <p:spPr>
          <a:xfrm rot="5381122">
            <a:off x="9239990" y="2623414"/>
            <a:ext cx="457200" cy="457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e992"/>
          </a:solidFill>
          <a:ln>
            <a:solidFill>
              <a:srgbClr val="ffe99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34" name="TextBox 3"/>
          <p:cNvSpPr txBox="1"/>
          <p:nvPr/>
        </p:nvSpPr>
        <p:spPr>
          <a:xfrm>
            <a:off x="795370" y="418581"/>
            <a:ext cx="1618342" cy="228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>
              <a:defRPr/>
            </a:pPr>
            <a:r>
              <a:rPr lang="en-US" altLang="ko-KR" sz="1000" b="1"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감탄로드감탄체 TTF"/>
                <a:ea typeface="감탄로드감탄체 TTF"/>
              </a:rPr>
              <a:t>Data analysis Project</a:t>
            </a:r>
            <a:r>
              <a:rPr lang="en-US" altLang="ko-KR" sz="1000"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소요단풍체 볼드 TTF"/>
                <a:ea typeface="소요단풍체 볼드 TTF"/>
              </a:rPr>
              <a:t> </a:t>
            </a:r>
            <a:endParaRPr lang="en-US" altLang="ko-KR" sz="1000" b="0" i="0" u="none" strike="noStrike">
              <a:solidFill>
                <a:srgbClr val="212121"/>
              </a:solidFill>
              <a:latin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afba9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73666" y="660400"/>
            <a:ext cx="2082800" cy="51646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-118533" y="5156200"/>
            <a:ext cx="12403667" cy="1727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 rot="5400000">
            <a:off x="3666066" y="-1659466"/>
            <a:ext cx="4885267" cy="10270067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4326467" y="2277533"/>
            <a:ext cx="3530600" cy="804333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03749"/>
              </a:lnSpc>
              <a:defRPr/>
            </a:pPr>
            <a:endParaRPr lang="ko-KR" sz="6800" b="0" i="0" u="none" strike="noStrike">
              <a:solidFill>
                <a:srgbClr val="212121"/>
              </a:solidFill>
              <a:ea typeface="Cafe24 Ohsquare air"/>
            </a:endParaRP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462616" y="3306233"/>
            <a:ext cx="304800" cy="304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0252075" y="3353858"/>
            <a:ext cx="304800" cy="3048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151466" y="5376333"/>
            <a:ext cx="9897534" cy="16933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748366" y="2827996"/>
            <a:ext cx="8695267" cy="1371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03749"/>
              </a:lnSpc>
              <a:defRPr/>
            </a:pPr>
            <a:r>
              <a:rPr lang="en-US" altLang="ko-KR" sz="5700" b="1" i="0" u="none" strike="noStrike">
                <a:solidFill>
                  <a:srgbClr val="212121"/>
                </a:solidFill>
                <a:latin typeface="소요단풍체 볼드 TTF"/>
                <a:ea typeface="소요단풍체 볼드 TTF"/>
              </a:rPr>
              <a:t>02.</a:t>
            </a:r>
            <a:r>
              <a:rPr lang="ko-KR" altLang="en-US" sz="5700" b="1" i="0" u="none" strike="noStrike">
                <a:solidFill>
                  <a:srgbClr val="212121"/>
                </a:solidFill>
                <a:latin typeface="소요단풍체 볼드 TTF"/>
                <a:ea typeface="소요단풍체 볼드 TTF"/>
              </a:rPr>
              <a:t>이동거리와 승률분석</a:t>
            </a:r>
            <a:endParaRPr lang="ko-KR" altLang="en-US" sz="5700" b="1" i="0" u="none" strike="noStrike">
              <a:solidFill>
                <a:srgbClr val="212121"/>
              </a:solidFill>
              <a:latin typeface="소요단풍체 볼드 TTF"/>
              <a:ea typeface="소요단풍체 볼드 TTF"/>
            </a:endParaRPr>
          </a:p>
        </p:txBody>
      </p:sp>
      <p:sp>
        <p:nvSpPr>
          <p:cNvPr id="24" name=""/>
          <p:cNvSpPr txBox="1"/>
          <p:nvPr/>
        </p:nvSpPr>
        <p:spPr>
          <a:xfrm>
            <a:off x="3657600" y="1899537"/>
            <a:ext cx="4618653" cy="375033"/>
          </a:xfrm>
          <a:prstGeom prst="rect">
            <a:avLst/>
          </a:prstGeom>
        </p:spPr>
        <p:txBody>
          <a:bodyPr wrap="square">
            <a:spAutoFit/>
          </a:bodyPr>
          <a:p>
            <a:pPr lvl="0" algn="l">
              <a:lnSpc>
                <a:spcPct val="103749"/>
              </a:lnSpc>
              <a:defRPr/>
            </a:pPr>
            <a:endParaRPr lang="ko-KR" altLang="en-US">
              <a:ea typeface="소요단풍체 볼드 TTF"/>
            </a:endParaRPr>
          </a:p>
        </p:txBody>
      </p:sp>
      <p:sp>
        <p:nvSpPr>
          <p:cNvPr id="27" name="TextBox 3"/>
          <p:cNvSpPr txBox="1"/>
          <p:nvPr/>
        </p:nvSpPr>
        <p:spPr>
          <a:xfrm>
            <a:off x="1183951" y="759148"/>
            <a:ext cx="1618342" cy="228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>
              <a:defRPr/>
            </a:pPr>
            <a:r>
              <a:rPr lang="en-US" altLang="ko-KR" sz="1000" b="1"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감탄로드감탄체 TTF"/>
                <a:ea typeface="감탄로드감탄체 TTF"/>
              </a:rPr>
              <a:t>Data analysis Project</a:t>
            </a:r>
            <a:r>
              <a:rPr lang="en-US" altLang="ko-KR" sz="1000"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소요단풍체 볼드 TTF"/>
                <a:ea typeface="소요단풍체 볼드 TTF"/>
              </a:rPr>
              <a:t> </a:t>
            </a:r>
            <a:endParaRPr lang="en-US" altLang="ko-KR" sz="1000" b="0" i="0" u="none" strike="noStrike">
              <a:solidFill>
                <a:srgbClr val="212121"/>
              </a:solidFill>
              <a:latin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afba9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06400" y="355600"/>
            <a:ext cx="2489200" cy="42333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 rot="5400000">
            <a:off x="3225951" y="-2139712"/>
            <a:ext cx="5740097" cy="113792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50333" y="1710266"/>
            <a:ext cx="11091334" cy="8466"/>
          </a:xfrm>
          <a:prstGeom prst="rect">
            <a:avLst/>
          </a:prstGeom>
        </p:spPr>
      </p:pic>
      <p:sp>
        <p:nvSpPr>
          <p:cNvPr id="36" name="TextBox 27"/>
          <p:cNvSpPr txBox="1"/>
          <p:nvPr/>
        </p:nvSpPr>
        <p:spPr>
          <a:xfrm>
            <a:off x="762000" y="973666"/>
            <a:ext cx="9169400" cy="6604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103749"/>
              </a:lnSpc>
              <a:defRPr/>
            </a:pPr>
            <a:r>
              <a:rPr lang="en-US" altLang="ko-KR" sz="3600" b="1" i="0" u="none" strike="noStrike">
                <a:solidFill>
                  <a:srgbClr val="212121"/>
                </a:solidFill>
                <a:latin typeface="소요단풍체 볼드 TTF"/>
                <a:ea typeface="소요단풍체 볼드 TTF"/>
              </a:rPr>
              <a:t>1)</a:t>
            </a:r>
            <a:r>
              <a:rPr lang="ko-KR" altLang="en-US" sz="3600" b="1" i="0" u="none" strike="noStrike">
                <a:solidFill>
                  <a:srgbClr val="212121"/>
                </a:solidFill>
                <a:latin typeface="소요단풍체 볼드 TTF"/>
                <a:ea typeface="소요단풍체 볼드 TTF"/>
              </a:rPr>
              <a:t> 데이터 수집 및 정제</a:t>
            </a:r>
            <a:endParaRPr lang="ko-KR" altLang="en-US" sz="3600" b="1" i="0" u="none" strike="noStrike">
              <a:solidFill>
                <a:srgbClr val="212121"/>
              </a:solidFill>
              <a:ea typeface="소요단풍체 볼드 TTF"/>
            </a:endParaRPr>
          </a:p>
        </p:txBody>
      </p:sp>
      <p:pic>
        <p:nvPicPr>
          <p:cNvPr id="37" name="내용 개체 틀 4" descr="텍스트, 스크린샷, 번호, 폰트이(가) 표시된 사진  자동 생성된 설명"/>
          <p:cNvPicPr>
            <a:picLocks noGrp="1"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479718" y="2234344"/>
            <a:ext cx="4616281" cy="3531455"/>
          </a:xfrm>
          <a:prstGeom prst="rect">
            <a:avLst/>
          </a:prstGeom>
          <a:noFill/>
        </p:spPr>
      </p:pic>
      <p:sp>
        <p:nvSpPr>
          <p:cNvPr id="38" name=""/>
          <p:cNvSpPr/>
          <p:nvPr/>
        </p:nvSpPr>
        <p:spPr>
          <a:xfrm>
            <a:off x="6756400" y="2260600"/>
            <a:ext cx="4114800" cy="1066800"/>
          </a:xfrm>
          <a:prstGeom prst="rect">
            <a:avLst/>
          </a:prstGeom>
          <a:solidFill>
            <a:srgbClr val="d1dfb3"/>
          </a:solidFill>
          <a:ln>
            <a:solidFill>
              <a:schemeClr val="lt1"/>
            </a:solidFill>
          </a:ln>
          <a:effectLst>
            <a:softEdge rad="127000"/>
          </a:effectLst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p>
            <a:pPr algn="ctr">
              <a:lnSpc>
                <a:spcPct val="100000"/>
              </a:lnSpc>
              <a:defRPr/>
            </a:pPr>
            <a:r>
              <a:rPr lang="ko-KR" altLang="en-US" b="1">
                <a:solidFill>
                  <a:srgbClr val="808080"/>
                </a:solidFill>
                <a:latin typeface="맑은 고딕"/>
              </a:rPr>
              <a:t>데이터 수집</a:t>
            </a:r>
            <a:endParaRPr lang="ko-KR" altLang="en-US" b="1">
              <a:solidFill>
                <a:srgbClr val="808080"/>
              </a:solidFill>
              <a:latin typeface="맑은 고딕"/>
            </a:endParaRPr>
          </a:p>
          <a:p>
            <a:pPr algn="ctr">
              <a:lnSpc>
                <a:spcPct val="100000"/>
              </a:lnSpc>
              <a:defRPr/>
            </a:pPr>
            <a:r>
              <a:rPr lang="ko-KR" altLang="en-US" b="1">
                <a:solidFill>
                  <a:srgbClr val="808080"/>
                </a:solidFill>
                <a:latin typeface="맑은 고딕"/>
              </a:rPr>
              <a:t>팀의 연도별 스케줄 데이터 </a:t>
            </a:r>
            <a:r>
              <a:rPr lang="en-US" altLang="ko-KR" b="1">
                <a:solidFill>
                  <a:srgbClr val="808080"/>
                </a:solidFill>
                <a:latin typeface="맑은 고딕"/>
              </a:rPr>
              <a:t>(baseball_read_2015_2024_short.py)</a:t>
            </a:r>
            <a:endParaRPr lang="ko-KR" altLang="en-US" b="1">
              <a:solidFill>
                <a:srgbClr val="808080"/>
              </a:solidFill>
            </a:endParaRPr>
          </a:p>
        </p:txBody>
      </p:sp>
      <p:sp>
        <p:nvSpPr>
          <p:cNvPr id="39" name=""/>
          <p:cNvSpPr/>
          <p:nvPr/>
        </p:nvSpPr>
        <p:spPr>
          <a:xfrm>
            <a:off x="6756400" y="3835400"/>
            <a:ext cx="4114800" cy="2184400"/>
          </a:xfrm>
          <a:prstGeom prst="rect">
            <a:avLst/>
          </a:prstGeom>
          <a:solidFill>
            <a:srgbClr val="d1dfb3"/>
          </a:solidFill>
          <a:ln>
            <a:solidFill>
              <a:schemeClr val="lt1"/>
            </a:solidFill>
          </a:ln>
          <a:effectLst>
            <a:softEdge rad="127000"/>
          </a:effectLst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p>
            <a:pPr algn="ctr">
              <a:lnSpc>
                <a:spcPct val="100000"/>
              </a:lnSpc>
              <a:defRPr/>
            </a:pPr>
            <a:r>
              <a:rPr lang="ko-KR" altLang="en-US" b="1">
                <a:solidFill>
                  <a:srgbClr val="808080"/>
                </a:solidFill>
                <a:latin typeface="맑은 고딕"/>
              </a:rPr>
              <a:t>데이터 정제</a:t>
            </a:r>
            <a:r>
              <a:rPr lang="en-US" altLang="ko-KR" b="1">
                <a:solidFill>
                  <a:srgbClr val="808080"/>
                </a:solidFill>
                <a:latin typeface="맑은 고딕"/>
              </a:rPr>
              <a:t>:</a:t>
            </a:r>
            <a:endParaRPr lang="en-US" altLang="ko-KR" b="1">
              <a:solidFill>
                <a:srgbClr val="808080"/>
              </a:solidFill>
              <a:latin typeface="맑은 고딕"/>
            </a:endParaRPr>
          </a:p>
          <a:p>
            <a:pPr algn="ctr">
              <a:lnSpc>
                <a:spcPct val="100000"/>
              </a:lnSpc>
              <a:defRPr/>
            </a:pPr>
            <a:r>
              <a:rPr lang="ko-KR" altLang="en-US" b="1">
                <a:solidFill>
                  <a:srgbClr val="808080"/>
                </a:solidFill>
                <a:latin typeface="맑은 고딕"/>
              </a:rPr>
              <a:t>구단 및 홈구장 이름 통일 </a:t>
            </a:r>
            <a:r>
              <a:rPr lang="en-US" altLang="ko-KR" b="1">
                <a:solidFill>
                  <a:srgbClr val="808080"/>
                </a:solidFill>
                <a:latin typeface="맑은 고딕"/>
              </a:rPr>
              <a:t>(baseball_read_apply.py)</a:t>
            </a:r>
            <a:endParaRPr lang="en-US" altLang="ko-KR" b="1">
              <a:solidFill>
                <a:srgbClr val="808080"/>
              </a:solidFill>
              <a:latin typeface="맑은 고딕"/>
            </a:endParaRPr>
          </a:p>
          <a:p>
            <a:pPr algn="ctr">
              <a:lnSpc>
                <a:spcPct val="100000"/>
              </a:lnSpc>
              <a:defRPr/>
            </a:pPr>
            <a:r>
              <a:rPr lang="ko-KR" altLang="en-US" b="1">
                <a:solidFill>
                  <a:srgbClr val="808080"/>
                </a:solidFill>
                <a:latin typeface="맑은 고딕"/>
              </a:rPr>
              <a:t>이동거리 계산 및 누적거리 추가 </a:t>
            </a:r>
            <a:r>
              <a:rPr lang="en-US" altLang="ko-KR" b="1">
                <a:solidFill>
                  <a:srgbClr val="808080"/>
                </a:solidFill>
                <a:latin typeface="맑은 고딕"/>
              </a:rPr>
              <a:t>(baseball_road_apply.py)</a:t>
            </a:r>
            <a:endParaRPr lang="en-US" altLang="ko-KR" b="1">
              <a:solidFill>
                <a:srgbClr val="808080"/>
              </a:solidFill>
              <a:latin typeface="맑은 고딕"/>
            </a:endParaRPr>
          </a:p>
          <a:p>
            <a:pPr algn="ctr">
              <a:lnSpc>
                <a:spcPct val="100000"/>
              </a:lnSpc>
              <a:defRPr/>
            </a:pPr>
            <a:r>
              <a:rPr lang="ko-KR" altLang="en-US" b="1">
                <a:solidFill>
                  <a:srgbClr val="808080"/>
                </a:solidFill>
                <a:latin typeface="맑은 고딕"/>
              </a:rPr>
              <a:t>승패 결과 및 누적 승률 추가 </a:t>
            </a:r>
            <a:r>
              <a:rPr lang="en-US" altLang="ko-KR" b="1">
                <a:solidFill>
                  <a:srgbClr val="808080"/>
                </a:solidFill>
                <a:latin typeface="맑은 고딕"/>
              </a:rPr>
              <a:t>(baseball_winlose_apply.py)</a:t>
            </a:r>
            <a:endParaRPr lang="en-US" altLang="ko-KR" b="1">
              <a:solidFill>
                <a:srgbClr val="808080"/>
              </a:solidFill>
              <a:latin typeface="맑은 고딕"/>
            </a:endParaRPr>
          </a:p>
        </p:txBody>
      </p:sp>
      <p:sp>
        <p:nvSpPr>
          <p:cNvPr id="43" name=""/>
          <p:cNvSpPr/>
          <p:nvPr/>
        </p:nvSpPr>
        <p:spPr>
          <a:xfrm>
            <a:off x="2336800" y="3429000"/>
            <a:ext cx="3454400" cy="2438400"/>
          </a:xfrm>
          <a:prstGeom prst="rect">
            <a:avLst/>
          </a:prstGeom>
          <a:noFill/>
          <a:ln w="38100">
            <a:solidFill>
              <a:schemeClr val="accent3"/>
            </a:solidFill>
            <a:prstDash val="sysDash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cxnSp>
        <p:nvCxnSpPr>
          <p:cNvPr id="44" name=""/>
          <p:cNvCxnSpPr>
            <a:stCxn id="38" idx="2"/>
            <a:endCxn id="39" idx="0"/>
          </p:cNvCxnSpPr>
          <p:nvPr/>
        </p:nvCxnSpPr>
        <p:spPr>
          <a:xfrm rot="5400000" flipV="1">
            <a:off x="8560330" y="3580870"/>
            <a:ext cx="508000" cy="1058"/>
          </a:xfrm>
          <a:prstGeom prst="bentConnector3">
            <a:avLst>
              <a:gd name="adj1" fmla="val 50000"/>
            </a:avLst>
          </a:prstGeom>
          <a:ln w="50800">
            <a:solidFill>
              <a:schemeClr val="accent3"/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"/>
          <p:cNvSpPr txBox="1"/>
          <p:nvPr/>
        </p:nvSpPr>
        <p:spPr>
          <a:xfrm>
            <a:off x="565474" y="364787"/>
            <a:ext cx="6096000" cy="3000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 b="1">
                <a:solidFill>
                  <a:srgbClr val="faf3db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감탄로드감탄체 TTF"/>
                <a:ea typeface="감탄로드감탄체 TTF"/>
              </a:rPr>
              <a:t>Data analysis Project</a:t>
            </a:r>
            <a:endParaRPr lang="ko-KR" altLang="en-US" sz="1400" b="1">
              <a:solidFill>
                <a:srgbClr val="faf3db"/>
              </a:solidFill>
              <a:latin typeface="감탄로드감탄체 TTF"/>
              <a:ea typeface="감탄로드감탄체 TTF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afba9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06400" y="355600"/>
            <a:ext cx="2489200" cy="42333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 rot="5400000">
            <a:off x="3225951" y="-2159151"/>
            <a:ext cx="5740097" cy="113792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50333" y="1710266"/>
            <a:ext cx="11091334" cy="8466"/>
          </a:xfrm>
          <a:prstGeom prst="rect">
            <a:avLst/>
          </a:prstGeom>
        </p:spPr>
      </p:pic>
      <p:sp>
        <p:nvSpPr>
          <p:cNvPr id="36" name="TextBox 27"/>
          <p:cNvSpPr txBox="1"/>
          <p:nvPr/>
        </p:nvSpPr>
        <p:spPr>
          <a:xfrm>
            <a:off x="762000" y="973666"/>
            <a:ext cx="9169400" cy="6604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103749"/>
              </a:lnSpc>
              <a:defRPr/>
            </a:pPr>
            <a:r>
              <a:rPr lang="en-US" altLang="ko-KR" sz="3600" b="1" i="0" u="none" strike="noStrike">
                <a:solidFill>
                  <a:srgbClr val="212121"/>
                </a:solidFill>
                <a:latin typeface="소요단풍체 볼드 TTF"/>
                <a:ea typeface="소요단풍체 볼드 TTF"/>
              </a:rPr>
              <a:t>1)</a:t>
            </a:r>
            <a:r>
              <a:rPr lang="ko-KR" altLang="en-US" sz="3600" b="1" i="0" u="none" strike="noStrike">
                <a:solidFill>
                  <a:srgbClr val="212121"/>
                </a:solidFill>
                <a:latin typeface="소요단풍체 볼드 TTF"/>
                <a:ea typeface="소요단풍체 볼드 TTF"/>
              </a:rPr>
              <a:t> 데이터 수집 및 정제</a:t>
            </a:r>
            <a:endParaRPr lang="ko-KR" altLang="en-US" sz="3600" b="1" i="0" u="none" strike="noStrike">
              <a:solidFill>
                <a:srgbClr val="212121"/>
              </a:solidFill>
              <a:latin typeface="소요단풍체 볼드 TTF"/>
              <a:ea typeface="소요단풍체 볼드 TTF"/>
            </a:endParaRPr>
          </a:p>
        </p:txBody>
      </p:sp>
      <p:sp>
        <p:nvSpPr>
          <p:cNvPr id="39" name=""/>
          <p:cNvSpPr/>
          <p:nvPr/>
        </p:nvSpPr>
        <p:spPr>
          <a:xfrm>
            <a:off x="2265783" y="3495675"/>
            <a:ext cx="7244443" cy="2338096"/>
          </a:xfrm>
          <a:prstGeom prst="rect">
            <a:avLst/>
          </a:prstGeom>
          <a:solidFill>
            <a:srgbClr val="d1dfb3"/>
          </a:solidFill>
          <a:ln>
            <a:solidFill>
              <a:schemeClr val="lt1"/>
            </a:solidFill>
          </a:ln>
          <a:effectLst>
            <a:softEdge rad="127000"/>
          </a:effectLst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p>
            <a:pPr algn="ctr">
              <a:lnSpc>
                <a:spcPct val="100000"/>
              </a:lnSpc>
              <a:defRPr/>
            </a:pPr>
            <a:endParaRPr lang="en-US" altLang="ko-KR" b="1">
              <a:solidFill>
                <a:srgbClr val="808080"/>
              </a:solidFill>
              <a:latin typeface="맑은 고딕"/>
            </a:endParaRPr>
          </a:p>
        </p:txBody>
      </p:sp>
      <p:sp>
        <p:nvSpPr>
          <p:cNvPr id="47" name="Text 2"/>
          <p:cNvSpPr/>
          <p:nvPr/>
        </p:nvSpPr>
        <p:spPr>
          <a:xfrm>
            <a:off x="2253121" y="2295784"/>
            <a:ext cx="8060100" cy="787400"/>
          </a:xfrm>
          <a:prstGeom prst="rect">
            <a:avLst/>
          </a:prstGeom>
          <a:noFill/>
          <a:ln/>
        </p:spPr>
        <p:txBody>
          <a:bodyPr wrap="square" anchor="ctr"/>
          <a:lstStyle/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xmlns:mc="http://schemas.openxmlformats.org/markup-compatibility/2006" xmlns:hp="http://schemas.haansoft.com/office/presentation/8.0" sz="1700" b="0" i="0" u="none" strike="noStrike" mc:Ignorable="hp" hp:hslEmbossed="0">
                <a:solidFill>
                  <a:srgbClr val="808080"/>
                </a:solidFill>
              </a:rPr>
              <a:t></a:t>
            </a:r>
            <a:r>
              <a:rPr xmlns:mc="http://schemas.openxmlformats.org/markup-compatibility/2006" xmlns:hp="http://schemas.haansoft.com/office/presentation/8.0" lang="ko-KR" altLang="en-US" sz="1700" b="0" i="0" u="none" strike="noStrike" mc:Ignorable="hp" hp:hslEmbossed="0">
                <a:solidFill>
                  <a:srgbClr val="808080"/>
                </a:solidFill>
              </a:rPr>
              <a:t> </a:t>
            </a:r>
            <a:r>
              <a:rPr lang="ko-KR" altLang="en-US" sz="1700">
                <a:solidFill>
                  <a:srgbClr val="808080"/>
                </a:solidFill>
                <a:latin typeface="소요단풍체 볼드 TTF"/>
                <a:ea typeface="소요단풍체 볼드 TTF"/>
              </a:rPr>
              <a:t>데이터 수집</a:t>
            </a:r>
            <a:r>
              <a:rPr lang="en-US" altLang="ko-KR" sz="1700">
                <a:solidFill>
                  <a:srgbClr val="808080"/>
                </a:solidFill>
                <a:latin typeface="소요단풍체 볼드 TTF"/>
                <a:ea typeface="소요단풍체 볼드 TTF"/>
              </a:rPr>
              <a:t>:</a:t>
            </a:r>
            <a:r>
              <a:rPr lang="ko-KR" altLang="en-US" sz="1700">
                <a:solidFill>
                  <a:srgbClr val="808080"/>
                </a:solidFill>
                <a:latin typeface="소요단풍체 볼드 TTF"/>
                <a:ea typeface="소요단풍체 볼드 TTF"/>
              </a:rPr>
              <a:t>   팀의 연도별 스케줄 데이터 </a:t>
            </a:r>
            <a:endParaRPr lang="en-US" altLang="ko-KR" sz="1700">
              <a:solidFill>
                <a:srgbClr val="808080"/>
              </a:solidFill>
              <a:latin typeface="소요단풍체 볼드 TTF"/>
              <a:ea typeface="소요단풍체 볼드 TTF"/>
            </a:endParaRPr>
          </a:p>
          <a:p>
            <a:pPr algn="l">
              <a:lnSpc>
                <a:spcPct val="100000"/>
              </a:lnSpc>
              <a:defRPr/>
            </a:pPr>
            <a:r>
              <a:rPr lang="ko-KR" altLang="en-US" sz="1700">
                <a:solidFill>
                  <a:srgbClr val="808080"/>
                </a:solidFill>
                <a:latin typeface="소요단풍체 볼드 TTF"/>
                <a:ea typeface="소요단풍체 볼드 TTF"/>
              </a:rPr>
              <a:t>                              </a:t>
            </a:r>
            <a:r>
              <a:rPr lang="en-US" altLang="ko-KR" sz="1700">
                <a:solidFill>
                  <a:srgbClr val="808080"/>
                </a:solidFill>
                <a:latin typeface="소요단풍체 볼드 TTF"/>
                <a:ea typeface="소요단풍체 볼드 TTF"/>
              </a:rPr>
              <a:t>(baseball_read_2015_2024_short.py)</a:t>
            </a:r>
            <a:endParaRPr lang="en-US" altLang="ko-KR" sz="1700">
              <a:solidFill>
                <a:srgbClr val="808080"/>
              </a:solidFill>
              <a:latin typeface="소요단풍체 볼드 TTF"/>
              <a:ea typeface="소요단풍체 볼드 TTF"/>
            </a:endParaRPr>
          </a:p>
        </p:txBody>
      </p:sp>
      <p:graphicFrame>
        <p:nvGraphicFramePr>
          <p:cNvPr id="48" name="Table 0"/>
          <p:cNvGraphicFramePr>
            <a:graphicFrameLocks noGrp="1"/>
          </p:cNvGraphicFramePr>
          <p:nvPr/>
        </p:nvGraphicFramePr>
        <p:xfrm>
          <a:off x="2844547" y="3787645"/>
          <a:ext cx="6071742" cy="1816288"/>
        </p:xfrm>
        <a:graphic>
          <a:graphicData uri="http://schemas.openxmlformats.org/drawingml/2006/table">
            <a:tbl>
              <a:tblGrid>
                <a:gridCol w="2841879"/>
                <a:gridCol w="3229863"/>
              </a:tblGrid>
              <a:tr h="376177">
                <a:tc>
                  <a:txBody>
                    <a:bodyPr vert="horz" lIns="73152" tIns="73152" rIns="73152" bIns="73152" anchor="ctr" anchorCtr="0"/>
                    <a:p>
                      <a:pPr marL="0" indent="0" algn="ctr">
                        <a:buNone/>
                        <a:defRPr/>
                      </a:pPr>
                      <a:r>
                        <a:rPr lang="en-US" b="1">
                          <a:solidFill>
                            <a:srgbClr val="595959"/>
                          </a:solidFill>
                          <a:latin typeface="소요단풍체 볼드 TTF"/>
                          <a:ea typeface="소요단풍체 볼드 TTF"/>
                        </a:rPr>
                        <a:t>CLEANING STEP</a:t>
                      </a:r>
                      <a:endParaRPr lang="en-US" b="1">
                        <a:solidFill>
                          <a:srgbClr val="595959"/>
                        </a:solidFill>
                        <a:ea typeface="소요단풍체 볼드 TTF"/>
                      </a:endParaRPr>
                    </a:p>
                  </a:txBody>
                  <a:tcPr marL="73152" marR="73152" marT="73152" marB="73152" anchor="ctr">
                    <a:lnL w="0" cap="flat" cmpd="sng" algn="ctr">
                      <a:solidFill>
                        <a:srgbClr val="666666"/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0" cap="flat" cmpd="sng" algn="ctr">
                      <a:solidFill>
                        <a:srgbClr val="666666"/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solidFill>
                      <a:srgbClr val="bfbfbf">
                        <a:alpha val="0"/>
                      </a:srgbClr>
                    </a:solidFill>
                  </a:tcPr>
                </a:tc>
                <a:tc>
                  <a:txBody>
                    <a:bodyPr vert="horz" lIns="73152" tIns="73152" rIns="73152" bIns="73152" anchor="ctr" anchorCtr="0"/>
                    <a:p>
                      <a:pPr marL="0" indent="0" algn="ctr">
                        <a:buNone/>
                        <a:defRPr/>
                      </a:pPr>
                      <a:r>
                        <a:rPr lang="en-US" b="1">
                          <a:solidFill>
                            <a:srgbClr val="595959"/>
                          </a:solidFill>
                          <a:latin typeface="소요단풍체 볼드 TTF"/>
                          <a:ea typeface="소요단풍체 볼드 TTF"/>
                        </a:rPr>
                        <a:t>SCRIPT</a:t>
                      </a:r>
                      <a:endParaRPr lang="en-US" b="1">
                        <a:solidFill>
                          <a:srgbClr val="595959"/>
                        </a:solidFill>
                        <a:ea typeface="소요단풍체 볼드 TTF"/>
                      </a:endParaRPr>
                    </a:p>
                  </a:txBody>
                  <a:tcPr marL="73152" marR="73152" marT="73152" marB="73152" anchor="ctr">
                    <a:lnL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0" cap="flat" cmpd="sng" algn="ctr">
                      <a:solidFill>
                        <a:srgbClr val="666666"/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solidFill>
                      <a:srgbClr val="bfbfbf">
                        <a:alpha val="0"/>
                      </a:srgbClr>
                    </a:solidFill>
                  </a:tcPr>
                </a:tc>
              </a:tr>
              <a:tr h="411170">
                <a:tc>
                  <a:txBody>
                    <a:bodyPr vert="horz" lIns="73152" tIns="73152" rIns="73152" bIns="73152" anchor="ctr" anchorCtr="0"/>
                    <a:p>
                      <a:pPr marL="0" indent="0" algn="ctr">
                        <a:buNone/>
                        <a:defRPr/>
                      </a:pPr>
                      <a:r>
                        <a:rPr lang="ko-KR" altLang="en-US" sz="1400">
                          <a:solidFill>
                            <a:srgbClr val="808080"/>
                          </a:solidFill>
                          <a:latin typeface="감탄로드감탄체 TTF"/>
                          <a:ea typeface="감탄로드감탄체 TTF"/>
                        </a:rPr>
                        <a:t>구단 및 홈구장 이름 통일 </a:t>
                      </a:r>
                      <a:endParaRPr lang="en-US" sz="1400">
                        <a:solidFill>
                          <a:srgbClr val="808080"/>
                        </a:solidFill>
                        <a:ea typeface="감탄로드감탄체 TTF"/>
                      </a:endParaRPr>
                    </a:p>
                  </a:txBody>
                  <a:tcPr marL="73152" marR="73152" marT="73152" marB="73152" anchor="ctr">
                    <a:lnL w="0" cap="flat" cmpd="sng" algn="ctr">
                      <a:solidFill>
                        <a:srgbClr val="666666"/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solidFill>
                      <a:srgbClr val="bfbfbf">
                        <a:alpha val="0"/>
                      </a:srgbClr>
                    </a:solidFill>
                  </a:tcPr>
                </a:tc>
                <a:tc>
                  <a:txBody>
                    <a:bodyPr vert="horz" lIns="73152" tIns="73152" rIns="73152" bIns="73152" anchor="ctr" anchorCtr="0"/>
                    <a:p>
                      <a:pPr marL="0" indent="0" algn="ctr">
                        <a:buNone/>
                        <a:defRPr/>
                      </a:pPr>
                      <a:r>
                        <a:rPr lang="en-US" sz="1400">
                          <a:solidFill>
                            <a:srgbClr val="808080"/>
                          </a:solidFill>
                          <a:latin typeface="감탄로드감탄체 TTF"/>
                          <a:ea typeface="감탄로드감탄체 TTF"/>
                        </a:rPr>
                        <a:t>baseball_read_apply.py</a:t>
                      </a:r>
                      <a:endParaRPr lang="en-US" sz="1400">
                        <a:solidFill>
                          <a:srgbClr val="808080"/>
                        </a:solidFill>
                        <a:ea typeface="감탄로드감탄체 TTF"/>
                      </a:endParaRPr>
                    </a:p>
                  </a:txBody>
                  <a:tcPr marL="73152" marR="73152" marT="73152" marB="73152" anchor="ctr">
                    <a:lnL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solidFill>
                      <a:srgbClr val="bfbfbf">
                        <a:alpha val="0"/>
                      </a:srgbClr>
                    </a:solidFill>
                  </a:tcPr>
                </a:tc>
              </a:tr>
              <a:tr h="491294">
                <a:tc>
                  <a:txBody>
                    <a:bodyPr vert="horz" lIns="73152" tIns="73152" rIns="73152" bIns="73152" anchor="ctr" anchorCtr="0"/>
                    <a:p>
                      <a:pPr marL="0" indent="0" algn="ctr">
                        <a:buNone/>
                        <a:defRPr/>
                      </a:pPr>
                      <a:r>
                        <a:rPr lang="ko-KR" altLang="en-US" sz="1400">
                          <a:solidFill>
                            <a:srgbClr val="808080"/>
                          </a:solidFill>
                          <a:latin typeface="감탄로드감탄체 TTF"/>
                          <a:ea typeface="감탄로드감탄체 TTF"/>
                        </a:rPr>
                        <a:t>이동거리 계산 및 누적거리 추가 </a:t>
                      </a:r>
                      <a:endParaRPr lang="en-US" sz="1400">
                        <a:solidFill>
                          <a:srgbClr val="808080"/>
                        </a:solidFill>
                        <a:ea typeface="감탄로드감탄체 TTF"/>
                      </a:endParaRPr>
                    </a:p>
                  </a:txBody>
                  <a:tcPr marL="73152" marR="73152" marT="73152" marB="73152" anchor="ctr">
                    <a:lnL w="0" cap="flat" cmpd="sng" algn="ctr">
                      <a:solidFill>
                        <a:srgbClr val="666666"/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solidFill>
                      <a:srgbClr val="bfbfbf">
                        <a:alpha val="0"/>
                      </a:srgbClr>
                    </a:solidFill>
                  </a:tcPr>
                </a:tc>
                <a:tc>
                  <a:txBody>
                    <a:bodyPr vert="horz" lIns="73152" tIns="73152" rIns="73152" bIns="73152" anchor="ctr" anchorCtr="0"/>
                    <a:p>
                      <a:pPr marL="0" indent="0" algn="ctr">
                        <a:buNone/>
                        <a:defRPr/>
                      </a:pPr>
                      <a:r>
                        <a:rPr lang="en-US" sz="1400">
                          <a:solidFill>
                            <a:srgbClr val="808080"/>
                          </a:solidFill>
                          <a:latin typeface="감탄로드감탄체 TTF"/>
                          <a:ea typeface="감탄로드감탄체 TTF"/>
                        </a:rPr>
                        <a:t>baseball_road_apply.py</a:t>
                      </a:r>
                      <a:endParaRPr lang="en-US" sz="1400">
                        <a:solidFill>
                          <a:srgbClr val="808080"/>
                        </a:solidFill>
                        <a:ea typeface="감탄로드감탄체 TTF"/>
                      </a:endParaRPr>
                    </a:p>
                  </a:txBody>
                  <a:tcPr marL="73152" marR="73152" marT="73152" marB="73152" anchor="ctr">
                    <a:lnL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solidFill>
                      <a:srgbClr val="bfbfbf">
                        <a:alpha val="0"/>
                      </a:srgbClr>
                    </a:solidFill>
                  </a:tcPr>
                </a:tc>
              </a:tr>
              <a:tr h="491294">
                <a:tc>
                  <a:txBody>
                    <a:bodyPr vert="horz" lIns="73152" tIns="73152" rIns="73152" bIns="73152" anchor="ctr" anchorCtr="0"/>
                    <a:p>
                      <a:pPr marL="0" indent="0" algn="ctr">
                        <a:buNone/>
                        <a:defRPr/>
                      </a:pPr>
                      <a:r>
                        <a:rPr lang="ko-KR" altLang="en-US" sz="1400">
                          <a:solidFill>
                            <a:srgbClr val="808080"/>
                          </a:solidFill>
                          <a:latin typeface="감탄로드감탄체 TTF"/>
                          <a:ea typeface="감탄로드감탄체 TTF"/>
                        </a:rPr>
                        <a:t>승패 결과 및 누적 승률 추가 </a:t>
                      </a:r>
                      <a:endParaRPr lang="en-US" sz="1400">
                        <a:solidFill>
                          <a:srgbClr val="808080"/>
                        </a:solidFill>
                        <a:ea typeface="감탄로드감탄체 TTF"/>
                      </a:endParaRPr>
                    </a:p>
                  </a:txBody>
                  <a:tcPr marL="73152" marR="73152" marT="73152" marB="73152" anchor="ctr">
                    <a:lnL w="0" cap="flat" cmpd="sng" algn="ctr">
                      <a:solidFill>
                        <a:srgbClr val="666666"/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0" cap="flat" cmpd="sng" algn="ctr">
                      <a:solidFill>
                        <a:srgbClr val="666666"/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solidFill>
                      <a:srgbClr val="bfbfbf">
                        <a:alpha val="0"/>
                      </a:srgbClr>
                    </a:solidFill>
                  </a:tcPr>
                </a:tc>
                <a:tc>
                  <a:txBody>
                    <a:bodyPr vert="horz" lIns="73152" tIns="73152" rIns="73152" bIns="73152" anchor="ctr" anchorCtr="0"/>
                    <a:p>
                      <a:pPr marL="0" indent="0" algn="ctr">
                        <a:buNone/>
                        <a:defRPr/>
                      </a:pPr>
                      <a:r>
                        <a:rPr lang="en-US" sz="1400">
                          <a:solidFill>
                            <a:srgbClr val="808080"/>
                          </a:solidFill>
                          <a:latin typeface="감탄로드감탄체 TTF"/>
                          <a:ea typeface="감탄로드감탄체 TTF"/>
                        </a:rPr>
                        <a:t>baseball_winlose_apply.py</a:t>
                      </a:r>
                      <a:endParaRPr lang="en-US" sz="1400">
                        <a:solidFill>
                          <a:srgbClr val="808080"/>
                        </a:solidFill>
                        <a:ea typeface="감탄로드감탄체 TTF"/>
                      </a:endParaRPr>
                    </a:p>
                  </a:txBody>
                  <a:tcPr marL="73152" marR="73152" marT="73152" marB="73152" anchor="ctr">
                    <a:lnL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0" cap="flat" cmpd="sng" algn="ctr">
                      <a:solidFill>
                        <a:srgbClr val="666666"/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solidFill>
                      <a:srgbClr val="bfbfbf">
                        <a:alpha val="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50" name=""/>
          <p:cNvSpPr txBox="1"/>
          <p:nvPr/>
        </p:nvSpPr>
        <p:spPr>
          <a:xfrm>
            <a:off x="565474" y="364787"/>
            <a:ext cx="6096000" cy="3000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 b="1">
                <a:solidFill>
                  <a:srgbClr val="faf3db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감탄로드감탄체 TTF"/>
                <a:ea typeface="감탄로드감탄체 TTF"/>
              </a:rPr>
              <a:t>Data analysis Project</a:t>
            </a:r>
            <a:endParaRPr lang="ko-KR" altLang="en-US" sz="1400" b="1">
              <a:solidFill>
                <a:srgbClr val="faf3db"/>
              </a:solidFill>
              <a:latin typeface="감탄로드감탄체 TTF"/>
              <a:ea typeface="감탄로드감탄체 TTF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afba9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06400" y="355600"/>
            <a:ext cx="2489200" cy="42333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 rot="5400000">
            <a:off x="3191933" y="-2125133"/>
            <a:ext cx="5808133" cy="113792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50333" y="1710266"/>
            <a:ext cx="11091334" cy="8466"/>
          </a:xfrm>
          <a:prstGeom prst="rect">
            <a:avLst/>
          </a:prstGeom>
        </p:spPr>
      </p:pic>
      <p:sp>
        <p:nvSpPr>
          <p:cNvPr id="36" name="TextBox 27"/>
          <p:cNvSpPr txBox="1"/>
          <p:nvPr/>
        </p:nvSpPr>
        <p:spPr>
          <a:xfrm>
            <a:off x="762000" y="973666"/>
            <a:ext cx="9169400" cy="6604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103749"/>
              </a:lnSpc>
              <a:defRPr/>
            </a:pPr>
            <a:r>
              <a:rPr lang="en-US" altLang="ko-KR" sz="3600" b="1" i="0" u="none" strike="noStrike">
                <a:solidFill>
                  <a:srgbClr val="212121"/>
                </a:solidFill>
                <a:latin typeface="소요단풍체 볼드 TTF"/>
                <a:ea typeface="소요단풍체 볼드 TTF"/>
              </a:rPr>
              <a:t>2-1)</a:t>
            </a:r>
            <a:r>
              <a:rPr lang="ko-KR" altLang="en-US" sz="3600" b="1" i="0" u="none" strike="noStrike">
                <a:solidFill>
                  <a:srgbClr val="212121"/>
                </a:solidFill>
                <a:latin typeface="소요단풍체 볼드 TTF"/>
                <a:ea typeface="소요단풍체 볼드 TTF"/>
              </a:rPr>
              <a:t> 분석 진행 </a:t>
            </a:r>
            <a:r>
              <a:rPr lang="en-US" altLang="ko-KR" sz="3600" b="1" i="0" u="none" strike="noStrike">
                <a:solidFill>
                  <a:srgbClr val="212121"/>
                </a:solidFill>
                <a:latin typeface="소요단풍체 볼드 TTF"/>
                <a:ea typeface="소요단풍체 볼드 TTF"/>
              </a:rPr>
              <a:t>:</a:t>
            </a:r>
            <a:r>
              <a:rPr lang="ko-KR" altLang="en-US" sz="3600" b="1" i="0" u="none" strike="noStrike">
                <a:solidFill>
                  <a:srgbClr val="212121"/>
                </a:solidFill>
                <a:latin typeface="소요단풍체 볼드 TTF"/>
                <a:ea typeface="소요단풍체 볼드 TTF"/>
              </a:rPr>
              <a:t> 이동거리와 승률의 관계 분석</a:t>
            </a:r>
            <a:endParaRPr lang="ko-KR" altLang="en-US" sz="3600" b="1" i="0" u="none" strike="noStrike">
              <a:solidFill>
                <a:srgbClr val="212121"/>
              </a:solidFill>
              <a:latin typeface="소요단풍체 볼드 TTF"/>
              <a:ea typeface="소요단풍체 볼드 TTF"/>
            </a:endParaRPr>
          </a:p>
        </p:txBody>
      </p:sp>
      <p:sp>
        <p:nvSpPr>
          <p:cNvPr id="38" name=""/>
          <p:cNvSpPr/>
          <p:nvPr/>
        </p:nvSpPr>
        <p:spPr>
          <a:xfrm>
            <a:off x="558800" y="4648200"/>
            <a:ext cx="3352800" cy="1676400"/>
          </a:xfrm>
          <a:prstGeom prst="rect">
            <a:avLst/>
          </a:prstGeom>
          <a:solidFill>
            <a:srgbClr val="d1dfb3"/>
          </a:solidFill>
          <a:ln>
            <a:solidFill>
              <a:schemeClr val="lt1"/>
            </a:solidFill>
          </a:ln>
          <a:effectLst>
            <a:softEdge rad="127000"/>
          </a:effectLst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p>
            <a:pPr>
              <a:lnSpc>
                <a:spcPct val="100000"/>
              </a:lnSpc>
              <a:defRPr/>
            </a:pPr>
            <a:r>
              <a:rPr lang="ko-KR" altLang="en-US" sz="1600" b="1">
                <a:solidFill>
                  <a:srgbClr val="808080"/>
                </a:solidFill>
                <a:latin typeface="맑은 고딕"/>
              </a:rPr>
              <a:t>분석 방법</a:t>
            </a:r>
            <a:r>
              <a:rPr lang="en-US" altLang="ko-KR" sz="1600" b="1">
                <a:solidFill>
                  <a:srgbClr val="808080"/>
                </a:solidFill>
                <a:latin typeface="맑은 고딕"/>
              </a:rPr>
              <a:t>:</a:t>
            </a:r>
            <a:endParaRPr lang="en-US" altLang="ko-KR" sz="1600" b="1">
              <a:solidFill>
                <a:srgbClr val="808080"/>
              </a:solidFill>
              <a:latin typeface="맑은 고딕"/>
            </a:endParaRPr>
          </a:p>
          <a:p>
            <a:pPr>
              <a:lnSpc>
                <a:spcPct val="100000"/>
              </a:lnSpc>
              <a:defRPr/>
            </a:pPr>
            <a:r>
              <a:rPr lang="ko-KR" altLang="en-US" sz="1600">
                <a:solidFill>
                  <a:srgbClr val="808080"/>
                </a:solidFill>
                <a:latin typeface="맑은 고딕"/>
              </a:rPr>
              <a:t>누적 이동거리와 승률 간의 관계를 분석하기 위해 </a:t>
            </a:r>
            <a:r>
              <a:rPr lang="en-US" altLang="ko-KR" sz="1600">
                <a:solidFill>
                  <a:srgbClr val="808080"/>
                </a:solidFill>
                <a:latin typeface="맑은 고딕"/>
              </a:rPr>
              <a:t>Plotly Dash</a:t>
            </a:r>
            <a:r>
              <a:rPr lang="ko-KR" altLang="en-US" sz="1600">
                <a:solidFill>
                  <a:srgbClr val="808080"/>
                </a:solidFill>
                <a:latin typeface="맑은 고딕"/>
              </a:rPr>
              <a:t>를 활용하여 데이터를 시각화</a:t>
            </a:r>
            <a:endParaRPr lang="ko-KR" altLang="en-US" sz="1600">
              <a:solidFill>
                <a:srgbClr val="808080"/>
              </a:solidFill>
              <a:latin typeface="맑은 고딕"/>
            </a:endParaRPr>
          </a:p>
        </p:txBody>
      </p:sp>
      <p:sp>
        <p:nvSpPr>
          <p:cNvPr id="39" name=""/>
          <p:cNvSpPr/>
          <p:nvPr/>
        </p:nvSpPr>
        <p:spPr>
          <a:xfrm>
            <a:off x="4038600" y="4648200"/>
            <a:ext cx="4114800" cy="1676399"/>
          </a:xfrm>
          <a:prstGeom prst="rect">
            <a:avLst/>
          </a:prstGeom>
          <a:solidFill>
            <a:srgbClr val="d1dfb3"/>
          </a:solidFill>
          <a:ln>
            <a:solidFill>
              <a:schemeClr val="lt1"/>
            </a:solidFill>
          </a:ln>
          <a:effectLst>
            <a:softEdge rad="127000"/>
          </a:effectLst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p>
            <a:pPr>
              <a:lnSpc>
                <a:spcPct val="100000"/>
              </a:lnSpc>
              <a:defRPr/>
            </a:pPr>
            <a:r>
              <a:rPr lang="ko-KR" altLang="en-US" sz="1600" b="1">
                <a:solidFill>
                  <a:srgbClr val="808080"/>
                </a:solidFill>
                <a:latin typeface="맑은 고딕"/>
              </a:rPr>
              <a:t>분석 결과</a:t>
            </a:r>
            <a:r>
              <a:rPr lang="en-US" altLang="ko-KR" sz="1600" b="1">
                <a:solidFill>
                  <a:srgbClr val="808080"/>
                </a:solidFill>
                <a:latin typeface="맑은 고딕"/>
              </a:rPr>
              <a:t>:</a:t>
            </a:r>
            <a:endParaRPr lang="en-US" altLang="ko-KR" sz="1600" b="1">
              <a:solidFill>
                <a:srgbClr val="808080"/>
              </a:solidFill>
              <a:latin typeface="맑은 고딕"/>
            </a:endParaRPr>
          </a:p>
          <a:p>
            <a:pPr>
              <a:lnSpc>
                <a:spcPct val="100000"/>
              </a:lnSpc>
              <a:defRPr/>
            </a:pPr>
            <a:r>
              <a:rPr lang="ko-KR" altLang="en-US" sz="1600">
                <a:solidFill>
                  <a:srgbClr val="808080"/>
                </a:solidFill>
                <a:latin typeface="맑은 고딕"/>
              </a:rPr>
              <a:t>누적 이동거리와 승률 사이에는 유의미한 상관관계</a:t>
            </a:r>
            <a:r>
              <a:rPr lang="en-US" altLang="ko-KR" sz="1600">
                <a:solidFill>
                  <a:srgbClr val="808080"/>
                </a:solidFill>
                <a:latin typeface="맑은 고딕"/>
              </a:rPr>
              <a:t>(0.5 </a:t>
            </a:r>
            <a:r>
              <a:rPr lang="ko-KR" altLang="en-US" sz="1600">
                <a:solidFill>
                  <a:srgbClr val="808080"/>
                </a:solidFill>
                <a:latin typeface="맑은 고딕"/>
              </a:rPr>
              <a:t>이상</a:t>
            </a:r>
            <a:r>
              <a:rPr lang="en-US" altLang="ko-KR" sz="1600">
                <a:solidFill>
                  <a:srgbClr val="808080"/>
                </a:solidFill>
                <a:latin typeface="맑은 고딕"/>
              </a:rPr>
              <a:t>)</a:t>
            </a:r>
            <a:r>
              <a:rPr lang="ko-KR" altLang="en-US" sz="1600">
                <a:solidFill>
                  <a:srgbClr val="808080"/>
                </a:solidFill>
                <a:latin typeface="맑은 고딕"/>
              </a:rPr>
              <a:t>가 존재하지 않는 것으로 나타남</a:t>
            </a:r>
            <a:r>
              <a:rPr lang="en-US" altLang="ko-KR" sz="1600">
                <a:solidFill>
                  <a:srgbClr val="808080"/>
                </a:solidFill>
                <a:latin typeface="맑은 고딕"/>
              </a:rPr>
              <a:t>. </a:t>
            </a:r>
            <a:r>
              <a:rPr lang="ko-KR" altLang="en-US" sz="1600">
                <a:solidFill>
                  <a:srgbClr val="808080"/>
                </a:solidFill>
                <a:latin typeface="맑은 고딕"/>
              </a:rPr>
              <a:t>즉</a:t>
            </a:r>
            <a:r>
              <a:rPr lang="en-US" altLang="ko-KR" sz="1600">
                <a:solidFill>
                  <a:srgbClr val="808080"/>
                </a:solidFill>
                <a:latin typeface="맑은 고딕"/>
              </a:rPr>
              <a:t>, </a:t>
            </a:r>
            <a:r>
              <a:rPr lang="ko-KR" altLang="en-US" sz="1600">
                <a:solidFill>
                  <a:srgbClr val="808080"/>
                </a:solidFill>
                <a:latin typeface="맑은 고딕"/>
              </a:rPr>
              <a:t>이동거리가 증가함에 따라 승률이 상승하거나 하락하는 경향은 명확하게 관찰되지 않음</a:t>
            </a:r>
            <a:endParaRPr lang="en-US" altLang="ko-KR" sz="1600">
              <a:solidFill>
                <a:srgbClr val="808080"/>
              </a:solidFill>
              <a:latin typeface="맑은 고딕"/>
            </a:endParaRPr>
          </a:p>
        </p:txBody>
      </p:sp>
      <p:sp>
        <p:nvSpPr>
          <p:cNvPr id="46" name=""/>
          <p:cNvSpPr/>
          <p:nvPr/>
        </p:nvSpPr>
        <p:spPr>
          <a:xfrm>
            <a:off x="8280400" y="4669973"/>
            <a:ext cx="3352800" cy="1654626"/>
          </a:xfrm>
          <a:prstGeom prst="rect">
            <a:avLst/>
          </a:prstGeom>
          <a:solidFill>
            <a:srgbClr val="d1dfb3"/>
          </a:solidFill>
          <a:ln>
            <a:solidFill>
              <a:schemeClr val="lt1"/>
            </a:solidFill>
          </a:ln>
          <a:effectLst>
            <a:softEdge rad="127000"/>
          </a:effectLst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p>
            <a:pPr>
              <a:lnSpc>
                <a:spcPct val="100000"/>
              </a:lnSpc>
              <a:defRPr/>
            </a:pPr>
            <a:r>
              <a:rPr lang="ko-KR" altLang="en-US" sz="1600" b="1">
                <a:solidFill>
                  <a:srgbClr val="808080"/>
                </a:solidFill>
                <a:latin typeface="맑은 고딕"/>
              </a:rPr>
              <a:t>결론</a:t>
            </a:r>
            <a:r>
              <a:rPr lang="en-US" altLang="ko-KR" sz="1600" b="1">
                <a:solidFill>
                  <a:srgbClr val="808080"/>
                </a:solidFill>
                <a:latin typeface="맑은 고딕"/>
              </a:rPr>
              <a:t>:</a:t>
            </a:r>
            <a:endParaRPr lang="en-US" altLang="ko-KR" sz="1600" b="1">
              <a:solidFill>
                <a:srgbClr val="808080"/>
              </a:solidFill>
              <a:latin typeface="맑은 고딕"/>
            </a:endParaRPr>
          </a:p>
          <a:p>
            <a:pPr>
              <a:lnSpc>
                <a:spcPct val="100000"/>
              </a:lnSpc>
              <a:defRPr/>
            </a:pPr>
            <a:r>
              <a:rPr lang="ko-KR" altLang="en-US" sz="1600">
                <a:solidFill>
                  <a:srgbClr val="808080"/>
                </a:solidFill>
                <a:latin typeface="맑은 고딕"/>
              </a:rPr>
              <a:t>이동거리가 팀의 경기 승률에 직접적인 영향을 미치지 않는다는 사실을 확인</a:t>
            </a:r>
            <a:endParaRPr lang="en-US" altLang="ko-KR" sz="1600">
              <a:solidFill>
                <a:srgbClr val="808080"/>
              </a:solidFill>
              <a:latin typeface="맑은 고딕"/>
            </a:endParaRPr>
          </a:p>
        </p:txBody>
      </p:sp>
      <p:pic>
        <p:nvPicPr>
          <p:cNvPr id="47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3759330" y="1924439"/>
            <a:ext cx="4419600" cy="2374418"/>
          </a:xfrm>
          <a:prstGeom prst="rect">
            <a:avLst/>
          </a:prstGeom>
        </p:spPr>
      </p:pic>
      <p:sp>
        <p:nvSpPr>
          <p:cNvPr id="49" name=""/>
          <p:cNvSpPr/>
          <p:nvPr/>
        </p:nvSpPr>
        <p:spPr>
          <a:xfrm>
            <a:off x="3841491" y="3165280"/>
            <a:ext cx="762000" cy="1016000"/>
          </a:xfrm>
          <a:prstGeom prst="rect">
            <a:avLst/>
          </a:prstGeom>
          <a:noFill/>
          <a:ln w="63500">
            <a:solidFill>
              <a:schemeClr val="accent3"/>
            </a:solidFill>
            <a:prstDash val="sysDash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0" name=""/>
          <p:cNvSpPr/>
          <p:nvPr/>
        </p:nvSpPr>
        <p:spPr>
          <a:xfrm>
            <a:off x="5619102" y="3143637"/>
            <a:ext cx="762000" cy="1016000"/>
          </a:xfrm>
          <a:prstGeom prst="rect">
            <a:avLst/>
          </a:prstGeom>
          <a:noFill/>
          <a:ln w="63500">
            <a:solidFill>
              <a:schemeClr val="accent3"/>
            </a:solidFill>
            <a:prstDash val="sysDash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1" name=""/>
          <p:cNvSpPr/>
          <p:nvPr/>
        </p:nvSpPr>
        <p:spPr>
          <a:xfrm>
            <a:off x="3841490" y="1953598"/>
            <a:ext cx="812800" cy="1117600"/>
          </a:xfrm>
          <a:prstGeom prst="rect">
            <a:avLst/>
          </a:prstGeom>
          <a:noFill/>
          <a:ln w="63500">
            <a:solidFill>
              <a:schemeClr val="accent3"/>
            </a:solidFill>
            <a:prstDash val="sysDash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2" name=""/>
          <p:cNvSpPr/>
          <p:nvPr/>
        </p:nvSpPr>
        <p:spPr>
          <a:xfrm>
            <a:off x="4765610" y="1953597"/>
            <a:ext cx="711200" cy="1066800"/>
          </a:xfrm>
          <a:prstGeom prst="rect">
            <a:avLst/>
          </a:prstGeom>
          <a:noFill/>
          <a:ln w="63500">
            <a:solidFill>
              <a:schemeClr val="accent3"/>
            </a:solidFill>
            <a:prstDash val="sysDash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3" name=""/>
          <p:cNvSpPr/>
          <p:nvPr/>
        </p:nvSpPr>
        <p:spPr>
          <a:xfrm>
            <a:off x="5648066" y="1955799"/>
            <a:ext cx="711200" cy="1016000"/>
          </a:xfrm>
          <a:prstGeom prst="rect">
            <a:avLst/>
          </a:prstGeom>
          <a:noFill/>
          <a:ln w="63500">
            <a:solidFill>
              <a:schemeClr val="accent3"/>
            </a:solidFill>
            <a:prstDash val="sysDash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4" name=""/>
          <p:cNvSpPr txBox="1"/>
          <p:nvPr/>
        </p:nvSpPr>
        <p:spPr>
          <a:xfrm>
            <a:off x="346398" y="364787"/>
            <a:ext cx="2801128" cy="3000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 b="1">
                <a:solidFill>
                  <a:srgbClr val="fff7cc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감탄로드감탄체 TTF"/>
                <a:ea typeface="감탄로드감탄체 TTF"/>
              </a:rPr>
              <a:t>02.</a:t>
            </a:r>
            <a:r>
              <a:rPr lang="ko-KR" altLang="en-US" sz="1400" b="1">
                <a:solidFill>
                  <a:srgbClr val="fff7cc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감탄로드감탄체 TTF"/>
                <a:ea typeface="감탄로드감탄체 TTF"/>
              </a:rPr>
              <a:t> </a:t>
            </a:r>
            <a:r>
              <a:rPr lang="en-US" altLang="ko-KR" sz="1400" b="1">
                <a:solidFill>
                  <a:srgbClr val="fff7cc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감탄로드감탄체 TTF"/>
                <a:ea typeface="감탄로드감탄체 TTF"/>
              </a:rPr>
              <a:t>1</a:t>
            </a:r>
            <a:r>
              <a:rPr lang="ko-KR" altLang="en-US" sz="1400" b="1">
                <a:solidFill>
                  <a:srgbClr val="fff7cc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감탄로드감탄체 TTF"/>
                <a:ea typeface="감탄로드감탄체 TTF"/>
              </a:rPr>
              <a:t>차목표</a:t>
            </a:r>
            <a:r>
              <a:rPr lang="en-US" altLang="ko-KR" sz="1400" b="1">
                <a:solidFill>
                  <a:srgbClr val="fff7cc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감탄로드감탄체 TTF"/>
                <a:ea typeface="감탄로드감탄체 TTF"/>
              </a:rPr>
              <a:t>:</a:t>
            </a:r>
            <a:r>
              <a:rPr lang="ko-KR" altLang="en-US" sz="1400" b="1">
                <a:solidFill>
                  <a:srgbClr val="fff7cc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감탄로드감탄체 TTF"/>
                <a:ea typeface="감탄로드감탄체 TTF"/>
              </a:rPr>
              <a:t> 이동거리와 승률분석</a:t>
            </a:r>
            <a:endParaRPr lang="ko-KR" altLang="en-US" sz="1400" b="1">
              <a:solidFill>
                <a:srgbClr val="fff7cc"/>
              </a:solidFill>
              <a:latin typeface="감탄로드감탄체 TTF"/>
              <a:ea typeface="감탄로드감탄체 TTF"/>
            </a:endParaRPr>
          </a:p>
        </p:txBody>
      </p:sp>
      <p:pic>
        <p:nvPicPr>
          <p:cNvPr id="55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704957" y="1844739"/>
            <a:ext cx="2805685" cy="2671300"/>
          </a:xfrm>
          <a:prstGeom prst="rect">
            <a:avLst/>
          </a:prstGeom>
        </p:spPr>
      </p:pic>
      <p:pic>
        <p:nvPicPr>
          <p:cNvPr id="56" name="그림 5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8576343" y="1917497"/>
            <a:ext cx="2639203" cy="2446391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1_RetrospectVTI">
  <a:themeElements>
    <a:clrScheme name="Custom 34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c7016"/>
      </a:accent1>
      <a:accent2>
        <a:srgbClr val="f8931d"/>
      </a:accent2>
      <a:accent3>
        <a:srgbClr val="ce8d3e"/>
      </a:accent3>
      <a:accent4>
        <a:srgbClr val="e64823"/>
      </a:accent4>
      <a:accent5>
        <a:srgbClr val="ffca08"/>
      </a:accent5>
      <a:accent6>
        <a:srgbClr val="9c6a6a"/>
      </a:accent6>
      <a:hlink>
        <a:srgbClr val="2998e3"/>
      </a:hlink>
      <a:folHlink>
        <a:srgbClr val="7f723d"/>
      </a:folHlink>
    </a:clrScheme>
    <a:fontScheme name="Retrospect">
      <a:majorFont>
        <a:latin typeface="Bookman Old Style" panose="020F0302020204030204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3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Override1.xml><?xml version="1.0" encoding="utf-8"?>
<a:themeOverrid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1608</ep:Words>
  <ep:PresentationFormat>와이드스크린</ep:PresentationFormat>
  <ep:Paragraphs>258</ep:Paragraphs>
  <ep:Slides>40</ep:Slides>
  <ep:Notes>1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40</vt:i4>
      </vt:variant>
    </vt:vector>
  </ep:HeadingPairs>
  <ep:TitlesOfParts>
    <vt:vector size="41" baseType="lpstr">
      <vt:lpstr>1_RetrospectVTI</vt:lpstr>
      <vt:lpstr>Data analysis Project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  <vt:lpstr>슬라이드 38</vt:lpstr>
      <vt:lpstr>슬라이드 39</vt:lpstr>
      <vt:lpstr>슬라이드 40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2024-10-23T01:39:38.000</dcterms:created>
  <dc:creator>이상혁</dc:creator>
  <cp:lastModifiedBy>user</cp:lastModifiedBy>
  <dcterms:modified xsi:type="dcterms:W3CDTF">2024-10-25T09:13:17.700</dcterms:modified>
  <cp:revision>65</cp:revision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